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2" r:id="rId2"/>
  </p:sldMasterIdLst>
  <p:notesMasterIdLst>
    <p:notesMasterId r:id="rId68"/>
  </p:notesMasterIdLst>
  <p:sldIdLst>
    <p:sldId id="266" r:id="rId3"/>
    <p:sldId id="306" r:id="rId4"/>
    <p:sldId id="296" r:id="rId5"/>
    <p:sldId id="313" r:id="rId6"/>
    <p:sldId id="314" r:id="rId7"/>
    <p:sldId id="312" r:id="rId8"/>
    <p:sldId id="308" r:id="rId9"/>
    <p:sldId id="317" r:id="rId10"/>
    <p:sldId id="315" r:id="rId11"/>
    <p:sldId id="363" r:id="rId12"/>
    <p:sldId id="316" r:id="rId13"/>
    <p:sldId id="310" r:id="rId14"/>
    <p:sldId id="320" r:id="rId15"/>
    <p:sldId id="321" r:id="rId16"/>
    <p:sldId id="319" r:id="rId17"/>
    <p:sldId id="330" r:id="rId18"/>
    <p:sldId id="374" r:id="rId19"/>
    <p:sldId id="375" r:id="rId20"/>
    <p:sldId id="379" r:id="rId21"/>
    <p:sldId id="372" r:id="rId22"/>
    <p:sldId id="373" r:id="rId23"/>
    <p:sldId id="377" r:id="rId24"/>
    <p:sldId id="368" r:id="rId25"/>
    <p:sldId id="369" r:id="rId26"/>
    <p:sldId id="367" r:id="rId27"/>
    <p:sldId id="370" r:id="rId28"/>
    <p:sldId id="371" r:id="rId29"/>
    <p:sldId id="323" r:id="rId30"/>
    <p:sldId id="331" r:id="rId31"/>
    <p:sldId id="332" r:id="rId32"/>
    <p:sldId id="342" r:id="rId33"/>
    <p:sldId id="380" r:id="rId34"/>
    <p:sldId id="381" r:id="rId35"/>
    <p:sldId id="343" r:id="rId36"/>
    <p:sldId id="344" r:id="rId37"/>
    <p:sldId id="345" r:id="rId38"/>
    <p:sldId id="382" r:id="rId39"/>
    <p:sldId id="383" r:id="rId40"/>
    <p:sldId id="384" r:id="rId41"/>
    <p:sldId id="385" r:id="rId42"/>
    <p:sldId id="324" r:id="rId43"/>
    <p:sldId id="398" r:id="rId44"/>
    <p:sldId id="346" r:id="rId45"/>
    <p:sldId id="386" r:id="rId46"/>
    <p:sldId id="387" r:id="rId47"/>
    <p:sldId id="388" r:id="rId48"/>
    <p:sldId id="389" r:id="rId49"/>
    <p:sldId id="390" r:id="rId50"/>
    <p:sldId id="391" r:id="rId51"/>
    <p:sldId id="400" r:id="rId52"/>
    <p:sldId id="401" r:id="rId53"/>
    <p:sldId id="402" r:id="rId54"/>
    <p:sldId id="399" r:id="rId55"/>
    <p:sldId id="403" r:id="rId56"/>
    <p:sldId id="404" r:id="rId57"/>
    <p:sldId id="395" r:id="rId58"/>
    <p:sldId id="349" r:id="rId59"/>
    <p:sldId id="392" r:id="rId60"/>
    <p:sldId id="393" r:id="rId61"/>
    <p:sldId id="394" r:id="rId62"/>
    <p:sldId id="396" r:id="rId63"/>
    <p:sldId id="397" r:id="rId64"/>
    <p:sldId id="328" r:id="rId65"/>
    <p:sldId id="366" r:id="rId66"/>
    <p:sldId id="307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i Juc" initials="AJ" lastIdx="2" clrIdx="0">
    <p:extLst>
      <p:ext uri="{19B8F6BF-5375-455C-9EA6-DF929625EA0E}">
        <p15:presenceInfo xmlns:p15="http://schemas.microsoft.com/office/powerpoint/2012/main" userId="S::andrei.juc@roguewave.com::db6f13fc-5bd1-4ae4-8329-0e37618b8fb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8DC1"/>
    <a:srgbClr val="1F5281"/>
    <a:srgbClr val="1A7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6554F6-002C-448B-8862-BCA6A10315ED}" v="83" dt="2018-10-15T03:32:28.5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886" autoAdjust="0"/>
  </p:normalViewPr>
  <p:slideViewPr>
    <p:cSldViewPr snapToGrid="0">
      <p:cViewPr varScale="1">
        <p:scale>
          <a:sx n="91" d="100"/>
          <a:sy n="91" d="100"/>
        </p:scale>
        <p:origin x="13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11T00:57:38.813" idx="2">
    <p:pos x="10" y="10"/>
    <p:text>Run-time only options gotcha -&gt; cover in practice
Evil evil registry maintenance
Security groups
Standalone volumes for large images!
Compounded docker commands: "$docker stop $(docker ps -aq)"
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98B9C-80C5-4A8A-979A-2FD69BE58CB3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A33FC-F48D-4C84-B1D2-FC9D7D0BB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68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Honeywell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A0B38-FBFE-44AB-95AE-991A0346CCD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91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A0B38-FBFE-44AB-95AE-991A0346CCD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46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Honeywell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A0B38-FBFE-44AB-95AE-991A0346CCD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14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Honeywell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A0B38-FBFE-44AB-95AE-991A0346CCD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70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Honeywell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A0B38-FBFE-44AB-95AE-991A0346CCD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90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Honeywell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A0B38-FBFE-44AB-95AE-991A0346CCD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97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Honeywell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A0B38-FBFE-44AB-95AE-991A0346CCD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10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Honeywell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A0B38-FBFE-44AB-95AE-991A0346CCD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762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Honeywell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A0B38-FBFE-44AB-95AE-991A0346CCD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27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33FC-F48D-4C84-B1D2-FC9D7D0BB21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58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forget to mention!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Non-existent volume -&gt; Creates volume</a:t>
            </a:r>
          </a:p>
          <a:p>
            <a:r>
              <a:rPr lang="en-US" dirty="0"/>
              <a:t>Non-Existent volume and existent mount path -&gt; contents of mount path copied into volume</a:t>
            </a:r>
          </a:p>
          <a:p>
            <a:r>
              <a:rPr lang="en-US" dirty="0"/>
              <a:t>Existent volume and existent mount path -&gt; Overwrites contents of mount path with contents in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A33FC-F48D-4C84-B1D2-FC9D7D0BB21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79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Honeywell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A0B38-FBFE-44AB-95AE-991A0346CCD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35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Honeywell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BA0B38-FBFE-44AB-95AE-991A0346CC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886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Honeywell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A0B38-FBFE-44AB-95AE-991A0346CCD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71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Honeywell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A0B38-FBFE-44AB-95AE-991A0346CCD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02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Honeywell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A0B38-FBFE-44AB-95AE-991A0346CCD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3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Honeywell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A0B38-FBFE-44AB-95AE-991A0346CCD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33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A0B38-FBFE-44AB-95AE-991A0346CCD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524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Honeywell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A0B38-FBFE-44AB-95AE-991A0346CCD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32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2" t="5968"/>
          <a:stretch/>
        </p:blipFill>
        <p:spPr>
          <a:xfrm>
            <a:off x="0" y="1"/>
            <a:ext cx="12192000" cy="760363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" y="0"/>
            <a:ext cx="12188631" cy="68688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7024916" y="4168502"/>
            <a:ext cx="4691017" cy="1323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21" y="4383633"/>
            <a:ext cx="3843379" cy="86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99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3695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5521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6760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650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2" t="5968"/>
          <a:stretch/>
        </p:blipFill>
        <p:spPr>
          <a:xfrm>
            <a:off x="0" y="1"/>
            <a:ext cx="12192000" cy="76036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" y="0"/>
            <a:ext cx="12188631" cy="6868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24916" y="4168502"/>
            <a:ext cx="4691017" cy="1323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21" y="4383633"/>
            <a:ext cx="3843379" cy="86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343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059361"/>
            <a:ext cx="10363200" cy="1362075"/>
          </a:xfrm>
        </p:spPr>
        <p:txBody>
          <a:bodyPr anchor="t">
            <a:noAutofit/>
          </a:bodyPr>
          <a:lstStyle>
            <a:lvl1pPr algn="ctr">
              <a:defRPr sz="5333" b="1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65276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667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795869" y="1616075"/>
            <a:ext cx="10790767" cy="42941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61936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644" y="2"/>
            <a:ext cx="10656712" cy="917575"/>
          </a:xfrm>
        </p:spPr>
        <p:txBody>
          <a:bodyPr>
            <a:normAutofit/>
          </a:bodyPr>
          <a:lstStyle>
            <a:lvl1pPr>
              <a:defRPr sz="4667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8353" y="1194331"/>
            <a:ext cx="10678583" cy="584200"/>
          </a:xfrm>
        </p:spPr>
        <p:txBody>
          <a:bodyPr anchor="ctr">
            <a:normAutofit/>
          </a:bodyPr>
          <a:lstStyle>
            <a:lvl1pPr marL="0" indent="0">
              <a:buFont typeface="Arial" pitchFamily="34" charset="0"/>
              <a:buNone/>
              <a:defRPr sz="4000" b="0" i="0">
                <a:solidFill>
                  <a:schemeClr val="accent1"/>
                </a:solidFill>
                <a:latin typeface="Open Sans Semibold"/>
                <a:ea typeface="Open Sans Semibold" pitchFamily="34" charset="0"/>
                <a:cs typeface="Open Sans Semibold"/>
              </a:defRPr>
            </a:lvl1pPr>
            <a:lvl2pPr marL="387340" indent="0">
              <a:buFont typeface="Arial" pitchFamily="34" charset="0"/>
              <a:buNone/>
              <a:defRPr/>
            </a:lvl2pPr>
            <a:lvl3pPr marL="764098" indent="0">
              <a:buFont typeface="Arial" pitchFamily="34" charset="0"/>
              <a:buNone/>
              <a:defRPr/>
            </a:lvl3pPr>
            <a:lvl4pPr marL="1151438" indent="0">
              <a:buFont typeface="Arial" pitchFamily="34" charset="0"/>
              <a:buNone/>
              <a:defRPr/>
            </a:lvl4pPr>
            <a:lvl5pPr marL="1441415" indent="0">
              <a:buFont typeface="Arial" pitchFamily="34" charset="0"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70200" y="1965325"/>
            <a:ext cx="10661651" cy="4156075"/>
          </a:xfrm>
        </p:spPr>
        <p:txBody>
          <a:bodyPr/>
          <a:lstStyle>
            <a:lvl1pPr marL="0" indent="0">
              <a:lnSpc>
                <a:spcPct val="140000"/>
              </a:lnSpc>
              <a:buFont typeface="Arial" pitchFamily="34" charset="0"/>
              <a:buNone/>
              <a:defRPr/>
            </a:lvl1pPr>
            <a:lvl2pPr marL="387340" indent="0">
              <a:lnSpc>
                <a:spcPct val="140000"/>
              </a:lnSpc>
              <a:buFont typeface="Arial" pitchFamily="34" charset="0"/>
              <a:buNone/>
              <a:defRPr/>
            </a:lvl2pPr>
            <a:lvl3pPr marL="764098" indent="0">
              <a:lnSpc>
                <a:spcPct val="140000"/>
              </a:lnSpc>
              <a:buFont typeface="Arial" pitchFamily="34" charset="0"/>
              <a:buNone/>
              <a:defRPr/>
            </a:lvl3pPr>
            <a:lvl4pPr marL="1151438" indent="0">
              <a:lnSpc>
                <a:spcPct val="140000"/>
              </a:lnSpc>
              <a:buFont typeface="Arial" pitchFamily="34" charset="0"/>
              <a:buNone/>
              <a:defRPr/>
            </a:lvl4pPr>
            <a:lvl5pPr marL="1441415" indent="0">
              <a:lnSpc>
                <a:spcPct val="140000"/>
              </a:lnSpc>
              <a:buFont typeface="Arial" pitchFamily="34" charset="0"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56416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644" y="2"/>
            <a:ext cx="10656712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934" y="1962333"/>
            <a:ext cx="10634133" cy="41638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8353" y="1194331"/>
            <a:ext cx="10678583" cy="584200"/>
          </a:xfrm>
        </p:spPr>
        <p:txBody>
          <a:bodyPr anchor="ctr">
            <a:normAutofit/>
          </a:bodyPr>
          <a:lstStyle>
            <a:lvl1pPr marL="0" indent="0">
              <a:buFont typeface="Arial" pitchFamily="34" charset="0"/>
              <a:buNone/>
              <a:defRPr sz="4000">
                <a:solidFill>
                  <a:schemeClr val="accent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marL="387340" indent="0">
              <a:buFont typeface="Arial" pitchFamily="34" charset="0"/>
              <a:buNone/>
              <a:defRPr/>
            </a:lvl2pPr>
            <a:lvl3pPr marL="764098" indent="0">
              <a:buFont typeface="Arial" pitchFamily="34" charset="0"/>
              <a:buNone/>
              <a:defRPr/>
            </a:lvl3pPr>
            <a:lvl4pPr marL="1151438" indent="0">
              <a:buFont typeface="Arial" pitchFamily="34" charset="0"/>
              <a:buNone/>
              <a:defRPr/>
            </a:lvl4pPr>
            <a:lvl5pPr marL="1441415" indent="0">
              <a:buFont typeface="Arial" pitchFamily="34" charset="0"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65868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7644" y="1600201"/>
            <a:ext cx="51600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4356" y="1600201"/>
            <a:ext cx="51600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126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059361"/>
            <a:ext cx="10363200" cy="1362075"/>
          </a:xfrm>
        </p:spPr>
        <p:txBody>
          <a:bodyPr anchor="t">
            <a:noAutofit/>
          </a:bodyPr>
          <a:lstStyle>
            <a:lvl1pPr algn="ctr">
              <a:defRPr sz="5333" b="1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7476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7644" y="1535113"/>
            <a:ext cx="516000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7644" y="2174875"/>
            <a:ext cx="5160000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5323" y="1535113"/>
            <a:ext cx="516000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35323" y="2174875"/>
            <a:ext cx="5160000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67984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9118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77997"/>
            <a:ext cx="12192000" cy="4735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Rectangle 2"/>
          <p:cNvSpPr/>
          <p:nvPr/>
        </p:nvSpPr>
        <p:spPr>
          <a:xfrm>
            <a:off x="0" y="677997"/>
            <a:ext cx="12192000" cy="4735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930430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95678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48965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8390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460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667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795869" y="1616075"/>
            <a:ext cx="10790767" cy="429418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4787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644" y="2"/>
            <a:ext cx="10656712" cy="917575"/>
          </a:xfrm>
        </p:spPr>
        <p:txBody>
          <a:bodyPr>
            <a:normAutofit/>
          </a:bodyPr>
          <a:lstStyle>
            <a:lvl1pPr>
              <a:defRPr sz="4667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8353" y="1194331"/>
            <a:ext cx="10678583" cy="584200"/>
          </a:xfrm>
        </p:spPr>
        <p:txBody>
          <a:bodyPr anchor="ctr">
            <a:normAutofit/>
          </a:bodyPr>
          <a:lstStyle>
            <a:lvl1pPr marL="0" indent="0">
              <a:buFont typeface="Arial" pitchFamily="34" charset="0"/>
              <a:buNone/>
              <a:defRPr sz="4000" b="0" i="0">
                <a:solidFill>
                  <a:schemeClr val="accent1"/>
                </a:solidFill>
                <a:latin typeface="Open Sans Semibold"/>
                <a:ea typeface="Open Sans Semibold" pitchFamily="34" charset="0"/>
                <a:cs typeface="Open Sans Semibold"/>
              </a:defRPr>
            </a:lvl1pPr>
            <a:lvl2pPr marL="387340" indent="0">
              <a:buFont typeface="Arial" pitchFamily="34" charset="0"/>
              <a:buNone/>
              <a:defRPr/>
            </a:lvl2pPr>
            <a:lvl3pPr marL="764098" indent="0">
              <a:buFont typeface="Arial" pitchFamily="34" charset="0"/>
              <a:buNone/>
              <a:defRPr/>
            </a:lvl3pPr>
            <a:lvl4pPr marL="1151438" indent="0">
              <a:buFont typeface="Arial" pitchFamily="34" charset="0"/>
              <a:buNone/>
              <a:defRPr/>
            </a:lvl4pPr>
            <a:lvl5pPr marL="1441415" indent="0">
              <a:buFont typeface="Arial" pitchFamily="34" charset="0"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70200" y="1965325"/>
            <a:ext cx="10661651" cy="4156075"/>
          </a:xfrm>
        </p:spPr>
        <p:txBody>
          <a:bodyPr/>
          <a:lstStyle>
            <a:lvl1pPr marL="0" indent="0">
              <a:lnSpc>
                <a:spcPct val="140000"/>
              </a:lnSpc>
              <a:buFont typeface="Arial" pitchFamily="34" charset="0"/>
              <a:buNone/>
              <a:defRPr/>
            </a:lvl1pPr>
            <a:lvl2pPr marL="387340" indent="0">
              <a:lnSpc>
                <a:spcPct val="140000"/>
              </a:lnSpc>
              <a:buFont typeface="Arial" pitchFamily="34" charset="0"/>
              <a:buNone/>
              <a:defRPr/>
            </a:lvl2pPr>
            <a:lvl3pPr marL="764098" indent="0">
              <a:lnSpc>
                <a:spcPct val="140000"/>
              </a:lnSpc>
              <a:buFont typeface="Arial" pitchFamily="34" charset="0"/>
              <a:buNone/>
              <a:defRPr/>
            </a:lvl3pPr>
            <a:lvl4pPr marL="1151438" indent="0">
              <a:lnSpc>
                <a:spcPct val="140000"/>
              </a:lnSpc>
              <a:buFont typeface="Arial" pitchFamily="34" charset="0"/>
              <a:buNone/>
              <a:defRPr/>
            </a:lvl4pPr>
            <a:lvl5pPr marL="1441415" indent="0">
              <a:lnSpc>
                <a:spcPct val="140000"/>
              </a:lnSpc>
              <a:buFont typeface="Arial" pitchFamily="34" charset="0"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644" y="2"/>
            <a:ext cx="10656712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934" y="1962333"/>
            <a:ext cx="10634133" cy="416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8353" y="1194331"/>
            <a:ext cx="10678583" cy="584200"/>
          </a:xfrm>
        </p:spPr>
        <p:txBody>
          <a:bodyPr anchor="ctr">
            <a:normAutofit/>
          </a:bodyPr>
          <a:lstStyle>
            <a:lvl1pPr marL="0" indent="0">
              <a:buFont typeface="Arial" pitchFamily="34" charset="0"/>
              <a:buNone/>
              <a:defRPr sz="4000">
                <a:solidFill>
                  <a:schemeClr val="accent1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defRPr>
            </a:lvl1pPr>
            <a:lvl2pPr marL="387340" indent="0">
              <a:buFont typeface="Arial" pitchFamily="34" charset="0"/>
              <a:buNone/>
              <a:defRPr/>
            </a:lvl2pPr>
            <a:lvl3pPr marL="764098" indent="0">
              <a:buFont typeface="Arial" pitchFamily="34" charset="0"/>
              <a:buNone/>
              <a:defRPr/>
            </a:lvl3pPr>
            <a:lvl4pPr marL="1151438" indent="0">
              <a:buFont typeface="Arial" pitchFamily="34" charset="0"/>
              <a:buNone/>
              <a:defRPr/>
            </a:lvl4pPr>
            <a:lvl5pPr marL="1441415" indent="0">
              <a:buFont typeface="Arial" pitchFamily="34" charset="0"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2784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7644" y="1600201"/>
            <a:ext cx="51600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4356" y="1600201"/>
            <a:ext cx="51600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9479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7644" y="1535113"/>
            <a:ext cx="516000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7644" y="2174875"/>
            <a:ext cx="5160000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5323" y="1535113"/>
            <a:ext cx="516000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35323" y="2174875"/>
            <a:ext cx="5160000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9132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4863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77997"/>
            <a:ext cx="12192000" cy="4735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Rectangle 2"/>
          <p:cNvSpPr/>
          <p:nvPr userDrawn="1"/>
        </p:nvSpPr>
        <p:spPr>
          <a:xfrm>
            <a:off x="0" y="677997"/>
            <a:ext cx="12192000" cy="4735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74169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7644" y="2"/>
            <a:ext cx="10656712" cy="917575"/>
          </a:xfrm>
          <a:prstGeom prst="rect">
            <a:avLst/>
          </a:prstGeom>
        </p:spPr>
        <p:txBody>
          <a:bodyPr vert="horz" lIns="91440" tIns="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8934" y="1392996"/>
            <a:ext cx="10634133" cy="4733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917575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9921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379434" y="6499615"/>
            <a:ext cx="80359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8643B85-EF83-A843-B40E-90E464C5AC63}" type="slidenum">
              <a:rPr lang="en-US" sz="1067" smtClean="0">
                <a:solidFill>
                  <a:srgbClr val="626262"/>
                </a:solidFill>
              </a:rPr>
              <a:pPr algn="ctr"/>
              <a:t>‹#›</a:t>
            </a:fld>
            <a:endParaRPr lang="en-US" sz="1067">
              <a:solidFill>
                <a:srgbClr val="626262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639921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6676153" y="6489000"/>
            <a:ext cx="4725340" cy="309485"/>
          </a:xfrm>
          <a:prstGeom prst="rect">
            <a:avLst/>
          </a:prstGeom>
          <a:solidFill>
            <a:schemeClr val="bg1"/>
          </a:solidFill>
          <a:ln/>
        </p:spPr>
        <p:txBody>
          <a:bodyPr vert="horz" lIns="121920" tIns="60960" rIns="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Source Sans Pro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67" baseline="0">
                <a:solidFill>
                  <a:srgbClr val="626262"/>
                </a:solidFill>
                <a:latin typeface="+mn-lt"/>
              </a:rPr>
              <a:t>© 2018 Rogue Wave Software, Inc. All Rights Reserved.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0" b="22798"/>
          <a:stretch/>
        </p:blipFill>
        <p:spPr>
          <a:xfrm>
            <a:off x="512563" y="6488003"/>
            <a:ext cx="1892663" cy="29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11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hf sldNum="0" hdr="0" ftr="0" dt="0"/>
  <p:txStyles>
    <p:titleStyle>
      <a:lvl1pPr algn="l" defTabSz="1219170" rtl="0" eaLnBrk="1" latinLnBrk="0" hangingPunct="1">
        <a:spcBef>
          <a:spcPct val="0"/>
        </a:spcBef>
        <a:buNone/>
        <a:defRPr sz="4667" b="1" i="0" kern="1200">
          <a:solidFill>
            <a:srgbClr val="626262"/>
          </a:solidFill>
          <a:latin typeface="+mj-lt"/>
          <a:ea typeface="+mj-ea"/>
          <a:cs typeface="Open Sans Semibold"/>
        </a:defRPr>
      </a:lvl1pPr>
    </p:titleStyle>
    <p:bodyStyle>
      <a:lvl1pPr marL="306910" indent="-306910" algn="l" defTabSz="1219170" rtl="0" eaLnBrk="1" latinLnBrk="0" hangingPunct="1">
        <a:lnSpc>
          <a:spcPct val="125000"/>
        </a:lnSpc>
        <a:spcBef>
          <a:spcPct val="20000"/>
        </a:spcBef>
        <a:buClr>
          <a:schemeClr val="accent1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1062540" indent="-302676" algn="l" defTabSz="1219170" rtl="0" eaLnBrk="1" latinLnBrk="0" hangingPunct="1">
        <a:lnSpc>
          <a:spcPct val="125000"/>
        </a:lnSpc>
        <a:spcBef>
          <a:spcPct val="20000"/>
        </a:spcBef>
        <a:buClr>
          <a:schemeClr val="accent1"/>
        </a:buClr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839338" indent="-304792" algn="l" defTabSz="1219170" rtl="0" eaLnBrk="1" latinLnBrk="0" hangingPunct="1">
        <a:lnSpc>
          <a:spcPct val="125000"/>
        </a:lnSpc>
        <a:spcBef>
          <a:spcPct val="20000"/>
        </a:spcBef>
        <a:buClr>
          <a:schemeClr val="accent1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514537" indent="-304792" algn="l" defTabSz="1219170" rtl="0" eaLnBrk="1" latinLnBrk="0" hangingPunct="1">
        <a:lnSpc>
          <a:spcPct val="125000"/>
        </a:lnSpc>
        <a:spcBef>
          <a:spcPct val="20000"/>
        </a:spcBef>
        <a:buClr>
          <a:schemeClr val="accent1"/>
        </a:buClr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72285" indent="-304792" algn="l" defTabSz="1219170" rtl="0" eaLnBrk="1" latinLnBrk="0" hangingPunct="1">
        <a:lnSpc>
          <a:spcPct val="125000"/>
        </a:lnSpc>
        <a:spcBef>
          <a:spcPct val="20000"/>
        </a:spcBef>
        <a:buFont typeface="Arial" pitchFamily="34" charset="0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7644" y="2"/>
            <a:ext cx="10656712" cy="917575"/>
          </a:xfrm>
          <a:prstGeom prst="rect">
            <a:avLst/>
          </a:prstGeom>
        </p:spPr>
        <p:txBody>
          <a:bodyPr vert="horz" lIns="91440" tIns="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8934" y="1392996"/>
            <a:ext cx="10634133" cy="4733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917575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9921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379434" y="6499615"/>
            <a:ext cx="80359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8643B85-EF83-A843-B40E-90E464C5AC63}" type="slidenum">
              <a:rPr lang="en-US" sz="1067" smtClean="0">
                <a:solidFill>
                  <a:srgbClr val="626262"/>
                </a:solidFill>
              </a:rPr>
              <a:pPr algn="ctr"/>
              <a:t>‹#›</a:t>
            </a:fld>
            <a:endParaRPr lang="en-US" sz="1067">
              <a:solidFill>
                <a:srgbClr val="626262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639921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3"/>
          <p:cNvSpPr txBox="1">
            <a:spLocks/>
          </p:cNvSpPr>
          <p:nvPr/>
        </p:nvSpPr>
        <p:spPr>
          <a:xfrm>
            <a:off x="6676153" y="6489000"/>
            <a:ext cx="4725340" cy="309485"/>
          </a:xfrm>
          <a:prstGeom prst="rect">
            <a:avLst/>
          </a:prstGeom>
          <a:solidFill>
            <a:schemeClr val="bg1"/>
          </a:solidFill>
          <a:ln/>
        </p:spPr>
        <p:txBody>
          <a:bodyPr vert="horz" lIns="121920" tIns="60960" rIns="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Source Sans Pro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67" baseline="0">
                <a:solidFill>
                  <a:srgbClr val="626262"/>
                </a:solidFill>
                <a:latin typeface="+mn-lt"/>
              </a:rPr>
              <a:t>© 2018 Rogue Wave Software, Inc. All Rights Reserved.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0" b="22798"/>
          <a:stretch/>
        </p:blipFill>
        <p:spPr>
          <a:xfrm>
            <a:off x="512563" y="6488003"/>
            <a:ext cx="1892663" cy="29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7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txStyles>
    <p:titleStyle>
      <a:lvl1pPr algn="l" defTabSz="1219170" rtl="0" eaLnBrk="1" latinLnBrk="0" hangingPunct="1">
        <a:spcBef>
          <a:spcPct val="0"/>
        </a:spcBef>
        <a:buNone/>
        <a:defRPr sz="4667" b="1" i="0" kern="1200">
          <a:solidFill>
            <a:srgbClr val="626262"/>
          </a:solidFill>
          <a:latin typeface="+mj-lt"/>
          <a:ea typeface="+mj-ea"/>
          <a:cs typeface="Open Sans Semibold"/>
        </a:defRPr>
      </a:lvl1pPr>
    </p:titleStyle>
    <p:bodyStyle>
      <a:lvl1pPr marL="306910" indent="-306910" algn="l" defTabSz="1219170" rtl="0" eaLnBrk="1" latinLnBrk="0" hangingPunct="1">
        <a:lnSpc>
          <a:spcPct val="125000"/>
        </a:lnSpc>
        <a:spcBef>
          <a:spcPct val="20000"/>
        </a:spcBef>
        <a:buClr>
          <a:schemeClr val="accent1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1062540" indent="-302676" algn="l" defTabSz="1219170" rtl="0" eaLnBrk="1" latinLnBrk="0" hangingPunct="1">
        <a:lnSpc>
          <a:spcPct val="125000"/>
        </a:lnSpc>
        <a:spcBef>
          <a:spcPct val="20000"/>
        </a:spcBef>
        <a:buClr>
          <a:schemeClr val="accent1"/>
        </a:buClr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839338" indent="-304792" algn="l" defTabSz="1219170" rtl="0" eaLnBrk="1" latinLnBrk="0" hangingPunct="1">
        <a:lnSpc>
          <a:spcPct val="125000"/>
        </a:lnSpc>
        <a:spcBef>
          <a:spcPct val="20000"/>
        </a:spcBef>
        <a:buClr>
          <a:schemeClr val="accent1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514537" indent="-304792" algn="l" defTabSz="1219170" rtl="0" eaLnBrk="1" latinLnBrk="0" hangingPunct="1">
        <a:lnSpc>
          <a:spcPct val="125000"/>
        </a:lnSpc>
        <a:spcBef>
          <a:spcPct val="20000"/>
        </a:spcBef>
        <a:buClr>
          <a:schemeClr val="accent1"/>
        </a:buClr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72285" indent="-304792" algn="l" defTabSz="1219170" rtl="0" eaLnBrk="1" latinLnBrk="0" hangingPunct="1">
        <a:lnSpc>
          <a:spcPct val="125000"/>
        </a:lnSpc>
        <a:spcBef>
          <a:spcPct val="20000"/>
        </a:spcBef>
        <a:buFont typeface="Arial" pitchFamily="34" charset="0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wmf"/><Relationship Id="rId18" Type="http://schemas.openxmlformats.org/officeDocument/2006/relationships/hyperlink" Target="https://www.morganstanley.com/" TargetMode="External"/><Relationship Id="rId26" Type="http://schemas.openxmlformats.org/officeDocument/2006/relationships/hyperlink" Target="http://www.saudiaramco.com/en/home.html" TargetMode="External"/><Relationship Id="rId39" Type="http://schemas.openxmlformats.org/officeDocument/2006/relationships/image" Target="../media/image35.png"/><Relationship Id="rId21" Type="http://schemas.openxmlformats.org/officeDocument/2006/relationships/image" Target="../media/image26.png"/><Relationship Id="rId34" Type="http://schemas.openxmlformats.org/officeDocument/2006/relationships/hyperlink" Target="https://www.deere.com/" TargetMode="External"/><Relationship Id="rId42" Type="http://schemas.openxmlformats.org/officeDocument/2006/relationships/hyperlink" Target="http://www.northropgrumman.com/Pages/default.aspx" TargetMode="External"/><Relationship Id="rId47" Type="http://schemas.openxmlformats.org/officeDocument/2006/relationships/image" Target="../media/image39.png"/><Relationship Id="rId50" Type="http://schemas.openxmlformats.org/officeDocument/2006/relationships/hyperlink" Target="https://www.siemens.com/global/en/home.html" TargetMode="External"/><Relationship Id="rId55" Type="http://schemas.openxmlformats.org/officeDocument/2006/relationships/image" Target="../media/image43.png"/><Relationship Id="rId63" Type="http://schemas.openxmlformats.org/officeDocument/2006/relationships/image" Target="../media/image47.tiff"/><Relationship Id="rId68" Type="http://schemas.openxmlformats.org/officeDocument/2006/relationships/hyperlink" Target="http://www.aig.com/" TargetMode="External"/><Relationship Id="rId76" Type="http://schemas.openxmlformats.org/officeDocument/2006/relationships/hyperlink" Target="https://www.mentor.com/" TargetMode="External"/><Relationship Id="rId84" Type="http://schemas.openxmlformats.org/officeDocument/2006/relationships/hyperlink" Target="https://www.gov.sg/" TargetMode="External"/><Relationship Id="rId89" Type="http://schemas.openxmlformats.org/officeDocument/2006/relationships/image" Target="../media/image60.png"/><Relationship Id="rId7" Type="http://schemas.openxmlformats.org/officeDocument/2006/relationships/image" Target="../media/image19.wmf"/><Relationship Id="rId71" Type="http://schemas.openxmlformats.org/officeDocument/2006/relationships/image" Target="../media/image51.wmf"/><Relationship Id="rId2" Type="http://schemas.openxmlformats.org/officeDocument/2006/relationships/hyperlink" Target="http://www.baesystems.com/en/home" TargetMode="External"/><Relationship Id="rId16" Type="http://schemas.openxmlformats.org/officeDocument/2006/relationships/hyperlink" Target="https://www.ca.com/us.html" TargetMode="External"/><Relationship Id="rId29" Type="http://schemas.openxmlformats.org/officeDocument/2006/relationships/image" Target="../media/image30.png"/><Relationship Id="rId11" Type="http://schemas.openxmlformats.org/officeDocument/2006/relationships/image" Target="../media/image21.wmf"/><Relationship Id="rId24" Type="http://schemas.openxmlformats.org/officeDocument/2006/relationships/hyperlink" Target="http://www.dreamworksanimation.com/" TargetMode="External"/><Relationship Id="rId32" Type="http://schemas.openxmlformats.org/officeDocument/2006/relationships/hyperlink" Target="https://www.sap.com/index.html" TargetMode="External"/><Relationship Id="rId37" Type="http://schemas.openxmlformats.org/officeDocument/2006/relationships/image" Target="../media/image34.png"/><Relationship Id="rId40" Type="http://schemas.openxmlformats.org/officeDocument/2006/relationships/hyperlink" Target="http://www.polycom.com/" TargetMode="External"/><Relationship Id="rId45" Type="http://schemas.openxmlformats.org/officeDocument/2006/relationships/image" Target="../media/image38.wmf"/><Relationship Id="rId53" Type="http://schemas.openxmlformats.org/officeDocument/2006/relationships/image" Target="../media/image42.png"/><Relationship Id="rId58" Type="http://schemas.openxmlformats.org/officeDocument/2006/relationships/hyperlink" Target="http://www.sandia.gov/" TargetMode="External"/><Relationship Id="rId66" Type="http://schemas.openxmlformats.org/officeDocument/2006/relationships/hyperlink" Target="https://www.bloomberg.com/" TargetMode="External"/><Relationship Id="rId74" Type="http://schemas.openxmlformats.org/officeDocument/2006/relationships/hyperlink" Target="https://www.firstdata.com/en_us/home.html" TargetMode="External"/><Relationship Id="rId79" Type="http://schemas.openxmlformats.org/officeDocument/2006/relationships/image" Target="../media/image55.tiff"/><Relationship Id="rId87" Type="http://schemas.openxmlformats.org/officeDocument/2006/relationships/image" Target="../media/image59.jpeg"/><Relationship Id="rId5" Type="http://schemas.openxmlformats.org/officeDocument/2006/relationships/image" Target="../media/image18.wmf"/><Relationship Id="rId61" Type="http://schemas.openxmlformats.org/officeDocument/2006/relationships/image" Target="../media/image46.png"/><Relationship Id="rId82" Type="http://schemas.openxmlformats.org/officeDocument/2006/relationships/hyperlink" Target="https://www.ge.com/" TargetMode="External"/><Relationship Id="rId90" Type="http://schemas.openxmlformats.org/officeDocument/2006/relationships/hyperlink" Target="https://www.bmw.com/" TargetMode="External"/><Relationship Id="rId19" Type="http://schemas.openxmlformats.org/officeDocument/2006/relationships/image" Target="../media/image25.jpeg"/><Relationship Id="rId14" Type="http://schemas.openxmlformats.org/officeDocument/2006/relationships/hyperlink" Target="https://www.oracle.com/index.html" TargetMode="External"/><Relationship Id="rId22" Type="http://schemas.openxmlformats.org/officeDocument/2006/relationships/hyperlink" Target="http://www.hp.com/country/us/en/welcome.html" TargetMode="External"/><Relationship Id="rId27" Type="http://schemas.openxmlformats.org/officeDocument/2006/relationships/image" Target="../media/image29.jpeg"/><Relationship Id="rId30" Type="http://schemas.openxmlformats.org/officeDocument/2006/relationships/hyperlink" Target="https://www-935.ibm.com/services/us/en/it-services/technical-support-services/index.html" TargetMode="External"/><Relationship Id="rId35" Type="http://schemas.openxmlformats.org/officeDocument/2006/relationships/image" Target="../media/image33.png"/><Relationship Id="rId43" Type="http://schemas.openxmlformats.org/officeDocument/2006/relationships/image" Target="../media/image37.wmf"/><Relationship Id="rId48" Type="http://schemas.openxmlformats.org/officeDocument/2006/relationships/hyperlink" Target="http://www.lg.com/" TargetMode="External"/><Relationship Id="rId56" Type="http://schemas.openxmlformats.org/officeDocument/2006/relationships/hyperlink" Target="http://www.lockheedmartin.com/us.html" TargetMode="External"/><Relationship Id="rId64" Type="http://schemas.openxmlformats.org/officeDocument/2006/relationships/hyperlink" Target="http://www.raytheon.com/" TargetMode="External"/><Relationship Id="rId69" Type="http://schemas.openxmlformats.org/officeDocument/2006/relationships/image" Target="../media/image50.png"/><Relationship Id="rId77" Type="http://schemas.openxmlformats.org/officeDocument/2006/relationships/image" Target="../media/image54.tiff"/><Relationship Id="rId8" Type="http://schemas.openxmlformats.org/officeDocument/2006/relationships/hyperlink" Target="https://www.att.com/" TargetMode="External"/><Relationship Id="rId51" Type="http://schemas.openxmlformats.org/officeDocument/2006/relationships/image" Target="../media/image41.png"/><Relationship Id="rId72" Type="http://schemas.openxmlformats.org/officeDocument/2006/relationships/hyperlink" Target="http://www.kohls.com/" TargetMode="External"/><Relationship Id="rId80" Type="http://schemas.openxmlformats.org/officeDocument/2006/relationships/hyperlink" Target="http://www.cvs.com/" TargetMode="External"/><Relationship Id="rId85" Type="http://schemas.openxmlformats.org/officeDocument/2006/relationships/image" Target="../media/image58.tiff"/><Relationship Id="rId3" Type="http://schemas.openxmlformats.org/officeDocument/2006/relationships/image" Target="../media/image17.png"/><Relationship Id="rId12" Type="http://schemas.openxmlformats.org/officeDocument/2006/relationships/hyperlink" Target="http://www.boeing.com/" TargetMode="External"/><Relationship Id="rId17" Type="http://schemas.openxmlformats.org/officeDocument/2006/relationships/image" Target="../media/image24.png"/><Relationship Id="rId25" Type="http://schemas.openxmlformats.org/officeDocument/2006/relationships/image" Target="../media/image28.gif"/><Relationship Id="rId33" Type="http://schemas.openxmlformats.org/officeDocument/2006/relationships/image" Target="../media/image32.png"/><Relationship Id="rId38" Type="http://schemas.openxmlformats.org/officeDocument/2006/relationships/hyperlink" Target="https://www.home.barclays/" TargetMode="External"/><Relationship Id="rId46" Type="http://schemas.openxmlformats.org/officeDocument/2006/relationships/hyperlink" Target="http://www.disney.com/" TargetMode="External"/><Relationship Id="rId59" Type="http://schemas.openxmlformats.org/officeDocument/2006/relationships/image" Target="../media/image45.png"/><Relationship Id="rId67" Type="http://schemas.openxmlformats.org/officeDocument/2006/relationships/image" Target="../media/image49.png"/><Relationship Id="rId20" Type="http://schemas.openxmlformats.org/officeDocument/2006/relationships/hyperlink" Target="http://www.goldmansachs.com/" TargetMode="External"/><Relationship Id="rId41" Type="http://schemas.openxmlformats.org/officeDocument/2006/relationships/image" Target="../media/image36.png"/><Relationship Id="rId54" Type="http://schemas.openxmlformats.org/officeDocument/2006/relationships/hyperlink" Target="https://www.llnl.gov/" TargetMode="External"/><Relationship Id="rId62" Type="http://schemas.openxmlformats.org/officeDocument/2006/relationships/hyperlink" Target="http://www.navy.mil/" TargetMode="External"/><Relationship Id="rId70" Type="http://schemas.openxmlformats.org/officeDocument/2006/relationships/hyperlink" Target="https://www.sprint.com/" TargetMode="External"/><Relationship Id="rId75" Type="http://schemas.openxmlformats.org/officeDocument/2006/relationships/image" Target="../media/image53.tiff"/><Relationship Id="rId83" Type="http://schemas.openxmlformats.org/officeDocument/2006/relationships/image" Target="../media/image57.tiff"/><Relationship Id="rId88" Type="http://schemas.openxmlformats.org/officeDocument/2006/relationships/hyperlink" Target="https://www.audi.com/" TargetMode="External"/><Relationship Id="rId91" Type="http://schemas.openxmlformats.org/officeDocument/2006/relationships/image" Target="../media/image61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libertymutual.com/" TargetMode="External"/><Relationship Id="rId15" Type="http://schemas.openxmlformats.org/officeDocument/2006/relationships/image" Target="../media/image23.wmf"/><Relationship Id="rId23" Type="http://schemas.openxmlformats.org/officeDocument/2006/relationships/image" Target="../media/image27.jpeg"/><Relationship Id="rId28" Type="http://schemas.openxmlformats.org/officeDocument/2006/relationships/hyperlink" Target="https://www.chevron.com/" TargetMode="External"/><Relationship Id="rId36" Type="http://schemas.openxmlformats.org/officeDocument/2006/relationships/hyperlink" Target="http://www.schneider-electric.com/ww/en/" TargetMode="External"/><Relationship Id="rId49" Type="http://schemas.openxmlformats.org/officeDocument/2006/relationships/image" Target="../media/image40.png"/><Relationship Id="rId57" Type="http://schemas.openxmlformats.org/officeDocument/2006/relationships/image" Target="../media/image44.jpeg"/><Relationship Id="rId10" Type="http://schemas.openxmlformats.org/officeDocument/2006/relationships/hyperlink" Target="https://www.nasa.gov/" TargetMode="External"/><Relationship Id="rId31" Type="http://schemas.openxmlformats.org/officeDocument/2006/relationships/image" Target="../media/image31.jpeg"/><Relationship Id="rId44" Type="http://schemas.openxmlformats.org/officeDocument/2006/relationships/hyperlink" Target="https://www.qualcomm.com/" TargetMode="External"/><Relationship Id="rId52" Type="http://schemas.openxmlformats.org/officeDocument/2006/relationships/hyperlink" Target="https://www.prudential.com/" TargetMode="External"/><Relationship Id="rId60" Type="http://schemas.openxmlformats.org/officeDocument/2006/relationships/hyperlink" Target="http://www.fujitsu.com/" TargetMode="External"/><Relationship Id="rId65" Type="http://schemas.openxmlformats.org/officeDocument/2006/relationships/image" Target="../media/image48.jpeg"/><Relationship Id="rId73" Type="http://schemas.openxmlformats.org/officeDocument/2006/relationships/image" Target="../media/image52.tiff"/><Relationship Id="rId78" Type="http://schemas.openxmlformats.org/officeDocument/2006/relationships/hyperlink" Target="http://www.netapp.com/us/index.aspx" TargetMode="External"/><Relationship Id="rId81" Type="http://schemas.openxmlformats.org/officeDocument/2006/relationships/image" Target="../media/image56.tiff"/><Relationship Id="rId86" Type="http://schemas.openxmlformats.org/officeDocument/2006/relationships/hyperlink" Target="https://www.gm.com/" TargetMode="External"/><Relationship Id="rId4" Type="http://schemas.openxmlformats.org/officeDocument/2006/relationships/hyperlink" Target="https://www.bankofamerica.com/" TargetMode="External"/><Relationship Id="rId9" Type="http://schemas.openxmlformats.org/officeDocument/2006/relationships/image" Target="../media/image20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jnlpJars/agent.jar" TargetMode="External"/><Relationship Id="rId2" Type="http://schemas.openxmlformats.org/officeDocument/2006/relationships/hyperlink" Target="http://jenkins:8080/jnlpJars/agent.jar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mailto:andrei.juc@roguewave.com" TargetMode="External"/><Relationship Id="rId2" Type="http://schemas.openxmlformats.org/officeDocument/2006/relationships/hyperlink" Target="mailto:scott.mills@roguewave.com" TargetMode="Externa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wasp.org/index.php/Category:OWASP_Top_Ten_Projec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47212" y="1665680"/>
            <a:ext cx="6809046" cy="3826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50">
                <a:solidFill>
                  <a:srgbClr val="626262"/>
                </a:solidFill>
                <a:latin typeface="+mj-lt"/>
              </a:rPr>
              <a:t>Deconstructing Docker for Safety-Critical Applications</a:t>
            </a:r>
            <a:br>
              <a:rPr lang="en-US" sz="4650">
                <a:solidFill>
                  <a:srgbClr val="626262"/>
                </a:solidFill>
                <a:latin typeface="+mj-lt"/>
              </a:rPr>
            </a:br>
            <a:r>
              <a:rPr lang="en-US" sz="2800">
                <a:solidFill>
                  <a:srgbClr val="626262"/>
                </a:solidFill>
                <a:latin typeface="+mj-lt"/>
              </a:rPr>
              <a:t>Scott Mills</a:t>
            </a:r>
          </a:p>
          <a:p>
            <a:r>
              <a:rPr lang="en-US" sz="2800">
                <a:solidFill>
                  <a:srgbClr val="626262"/>
                </a:solidFill>
                <a:latin typeface="+mj-lt"/>
              </a:rPr>
              <a:t>Andrei Juc</a:t>
            </a:r>
          </a:p>
          <a:p>
            <a:endParaRPr lang="en-US" sz="4667" i="1">
              <a:solidFill>
                <a:srgbClr val="626262"/>
              </a:solidFill>
              <a:latin typeface="+mj-lt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401923" y="2973570"/>
            <a:ext cx="5975288" cy="4929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06910" indent="-306910" defTabSz="1219170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defRPr/>
            </a:pPr>
            <a:endParaRPr lang="en-US" sz="1867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622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DAE5-DB85-40D4-B151-F112FB75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Andrei Juc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815E3-E369-4BF4-9D32-E141343F04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While not problem solving…</a:t>
            </a:r>
          </a:p>
        </p:txBody>
      </p:sp>
      <p:pic>
        <p:nvPicPr>
          <p:cNvPr id="1026" name="Picture 2" descr="https://scontent.fykz1-1.fna.fbcdn.net/v/t1.15752-9/43141140_262981641224872_1852573231903408128_n.jpg?_nc_cat=108&amp;oh=f63d899946ca1733c8f6dda14f76dffb&amp;oe=5C562203">
            <a:extLst>
              <a:ext uri="{FF2B5EF4-FFF2-40B4-BE49-F238E27FC236}">
                <a16:creationId xmlns:a16="http://schemas.microsoft.com/office/drawing/2014/main" id="{3977E45F-CCC0-4A68-B55C-1FD4CDCFE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068" y="2403553"/>
            <a:ext cx="5350936" cy="301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content.fykz1-1.fna.fbcdn.net/v/t1.15752-9/43207535_248418729181291_6491167989239382016_n.jpg?_nc_cat=101&amp;oh=fe77fbab6924a47bcc5a7560e6a20cff&amp;oe=5C5F3B13">
            <a:extLst>
              <a:ext uri="{FF2B5EF4-FFF2-40B4-BE49-F238E27FC236}">
                <a16:creationId xmlns:a16="http://schemas.microsoft.com/office/drawing/2014/main" id="{5070D2EB-F8E0-4294-9B04-C381D344F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" b="2819"/>
          <a:stretch/>
        </p:blipFill>
        <p:spPr bwMode="auto">
          <a:xfrm>
            <a:off x="1711411" y="1778531"/>
            <a:ext cx="2722795" cy="457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846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Rogue Wave Software</a:t>
            </a:r>
          </a:p>
        </p:txBody>
      </p:sp>
    </p:spTree>
    <p:extLst>
      <p:ext uri="{BB962C8B-B14F-4D97-AF65-F5344CB8AC3E}">
        <p14:creationId xmlns:p14="http://schemas.microsoft.com/office/powerpoint/2010/main" val="705241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71547" y="1059960"/>
            <a:ext cx="834653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defTabSz="1219170">
              <a:defRPr/>
            </a:pPr>
            <a:endParaRPr lang="en-US" sz="2400" kern="0">
              <a:solidFill>
                <a:prstClr val="black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86632-E109-4F22-8E67-6F7F5E47FAAD}"/>
              </a:ext>
            </a:extLst>
          </p:cNvPr>
          <p:cNvSpPr/>
          <p:nvPr/>
        </p:nvSpPr>
        <p:spPr>
          <a:xfrm>
            <a:off x="781735" y="1543371"/>
            <a:ext cx="68985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rgbClr val="4B6A6F"/>
                </a:solidFill>
              </a:rPr>
              <a:t>“We help software eat the world faster”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BFB5B85-7C19-420B-89FA-AB01E12FAC3D}"/>
              </a:ext>
            </a:extLst>
          </p:cNvPr>
          <p:cNvSpPr txBox="1">
            <a:spLocks/>
          </p:cNvSpPr>
          <p:nvPr/>
        </p:nvSpPr>
        <p:spPr>
          <a:xfrm>
            <a:off x="781735" y="2139334"/>
            <a:ext cx="6813048" cy="4232048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925" indent="-227013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9538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85950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54275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Our Mission: </a:t>
            </a:r>
            <a:r>
              <a:rPr lang="en-US" sz="1600"/>
              <a:t>We simplify complex software development, improve application quality and security, and shorten cycle times.</a:t>
            </a:r>
            <a:endParaRPr lang="en-US" sz="1600" b="1"/>
          </a:p>
          <a:p>
            <a:r>
              <a:rPr lang="en-US" sz="1600"/>
              <a:t>Founded in 1989</a:t>
            </a:r>
          </a:p>
          <a:p>
            <a:r>
              <a:rPr lang="en-US" sz="1600"/>
              <a:t>Global company, headquartered in Louisville, CO.</a:t>
            </a:r>
          </a:p>
          <a:p>
            <a:pPr lvl="1"/>
            <a:r>
              <a:rPr lang="en-US" sz="1600"/>
              <a:t>400 employees, 13 offices worldwide, 53 patents.</a:t>
            </a:r>
          </a:p>
          <a:p>
            <a:r>
              <a:rPr lang="en-US" sz="1600"/>
              <a:t>Our customers:</a:t>
            </a:r>
          </a:p>
          <a:p>
            <a:pPr lvl="1"/>
            <a:r>
              <a:rPr lang="en-US" sz="1600"/>
              <a:t>Automotive Software Development</a:t>
            </a:r>
          </a:p>
          <a:p>
            <a:pPr lvl="1"/>
            <a:r>
              <a:rPr lang="en-US" sz="1600"/>
              <a:t>Military and Aerospace</a:t>
            </a:r>
          </a:p>
          <a:p>
            <a:pPr lvl="1"/>
            <a:r>
              <a:rPr lang="en-US" sz="1600"/>
              <a:t>Medical Devices and Software</a:t>
            </a:r>
          </a:p>
          <a:p>
            <a:pPr lvl="1"/>
            <a:r>
              <a:rPr lang="en-US" sz="1600"/>
              <a:t>Embedded Software</a:t>
            </a:r>
          </a:p>
          <a:p>
            <a:pPr lvl="1"/>
            <a:r>
              <a:rPr lang="en-US" sz="1600"/>
              <a:t>Mobile and Communications</a:t>
            </a:r>
          </a:p>
          <a:p>
            <a:pPr lvl="1"/>
            <a:r>
              <a:rPr lang="en-US" sz="1600"/>
              <a:t>Game Development</a:t>
            </a:r>
          </a:p>
          <a:p>
            <a:endParaRPr lang="en-US" sz="1600"/>
          </a:p>
          <a:p>
            <a:endParaRPr lang="en-US" sz="16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DA4678-456E-44FB-87F5-462936BB46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0" y="108173"/>
            <a:ext cx="6096000" cy="13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8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A3A51-DBA7-4654-943C-FF19708E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Rogue Wave Customers</a:t>
            </a:r>
          </a:p>
        </p:txBody>
      </p:sp>
      <p:pic>
        <p:nvPicPr>
          <p:cNvPr id="5" name="Picture 4">
            <a:hlinkClick r:id="rId2" tooltip="Visualize command &amp; control system data"/>
            <a:extLst>
              <a:ext uri="{FF2B5EF4-FFF2-40B4-BE49-F238E27FC236}">
                <a16:creationId xmlns:a16="http://schemas.microsoft.com/office/drawing/2014/main" id="{C8CA030E-1837-4196-B031-A3DEAEEAA8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03" b="27280"/>
          <a:stretch/>
        </p:blipFill>
        <p:spPr>
          <a:xfrm>
            <a:off x="6323174" y="5237568"/>
            <a:ext cx="1164521" cy="287902"/>
          </a:xfrm>
          <a:prstGeom prst="rect">
            <a:avLst/>
          </a:prstGeom>
        </p:spPr>
      </p:pic>
      <p:pic>
        <p:nvPicPr>
          <p:cNvPr id="6" name="Picture 5" descr="Bank of America.wmf">
            <a:hlinkClick r:id="rId4" tooltip="Consumer analytics"/>
            <a:extLst>
              <a:ext uri="{FF2B5EF4-FFF2-40B4-BE49-F238E27FC236}">
                <a16:creationId xmlns:a16="http://schemas.microsoft.com/office/drawing/2014/main" id="{33963BEE-73C5-42D7-AD7D-0A90DAEC218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25616" y="4933213"/>
            <a:ext cx="1256993" cy="282203"/>
          </a:xfrm>
          <a:prstGeom prst="rect">
            <a:avLst/>
          </a:prstGeom>
        </p:spPr>
      </p:pic>
      <p:pic>
        <p:nvPicPr>
          <p:cNvPr id="7" name="Picture 6" descr="Liberty Mutual.wmf">
            <a:hlinkClick r:id="rId6" tooltip="Internal claims processing application"/>
            <a:extLst>
              <a:ext uri="{FF2B5EF4-FFF2-40B4-BE49-F238E27FC236}">
                <a16:creationId xmlns:a16="http://schemas.microsoft.com/office/drawing/2014/main" id="{37CA4DD3-B555-4BE9-81EE-C42E5985F05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58140" y="3153627"/>
            <a:ext cx="1158782" cy="550745"/>
          </a:xfrm>
          <a:prstGeom prst="rect">
            <a:avLst/>
          </a:prstGeom>
        </p:spPr>
      </p:pic>
      <p:pic>
        <p:nvPicPr>
          <p:cNvPr id="8" name="Picture 7" descr="AT&amp;T (new).wmf">
            <a:hlinkClick r:id="rId8" tooltip="External web app development"/>
            <a:extLst>
              <a:ext uri="{FF2B5EF4-FFF2-40B4-BE49-F238E27FC236}">
                <a16:creationId xmlns:a16="http://schemas.microsoft.com/office/drawing/2014/main" id="{9D09B331-3E67-4E6A-ABBC-E75B83C2AC2D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34889" y="3170673"/>
            <a:ext cx="402990" cy="621208"/>
          </a:xfrm>
          <a:prstGeom prst="rect">
            <a:avLst/>
          </a:prstGeom>
        </p:spPr>
      </p:pic>
      <p:pic>
        <p:nvPicPr>
          <p:cNvPr id="9" name="Picture 8" descr="NASA.wmf">
            <a:hlinkClick r:id="rId10" tooltip="Verification &amp; validation of code"/>
            <a:extLst>
              <a:ext uri="{FF2B5EF4-FFF2-40B4-BE49-F238E27FC236}">
                <a16:creationId xmlns:a16="http://schemas.microsoft.com/office/drawing/2014/main" id="{AA109BE2-5609-4B31-8CEC-4BAD7D2C1463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83021" y="4946295"/>
            <a:ext cx="755673" cy="210287"/>
          </a:xfrm>
          <a:prstGeom prst="rect">
            <a:avLst/>
          </a:prstGeom>
        </p:spPr>
      </p:pic>
      <p:pic>
        <p:nvPicPr>
          <p:cNvPr id="10" name="Picture 9" descr="Boeing Company 2.wmf">
            <a:hlinkClick r:id="rId12" tooltip="F-22 design process"/>
            <a:extLst>
              <a:ext uri="{FF2B5EF4-FFF2-40B4-BE49-F238E27FC236}">
                <a16:creationId xmlns:a16="http://schemas.microsoft.com/office/drawing/2014/main" id="{4543E757-A149-416D-A07C-F2ED925191AE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2876" y="4771995"/>
            <a:ext cx="1503883" cy="338485"/>
          </a:xfrm>
          <a:prstGeom prst="rect">
            <a:avLst/>
          </a:prstGeom>
        </p:spPr>
      </p:pic>
      <p:pic>
        <p:nvPicPr>
          <p:cNvPr id="11" name="Picture 10" descr="Oracle.wmf">
            <a:hlinkClick r:id="rId14" tooltip="Memory analysis &amp; debugging"/>
            <a:extLst>
              <a:ext uri="{FF2B5EF4-FFF2-40B4-BE49-F238E27FC236}">
                <a16:creationId xmlns:a16="http://schemas.microsoft.com/office/drawing/2014/main" id="{00CBC507-5DFA-4E4E-86C1-7974CB686649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10823" y="4552761"/>
            <a:ext cx="1301962" cy="169323"/>
          </a:xfrm>
          <a:prstGeom prst="rect">
            <a:avLst/>
          </a:prstGeom>
        </p:spPr>
      </p:pic>
      <p:pic>
        <p:nvPicPr>
          <p:cNvPr id="12" name="Picture 2" descr="http://www.coreblox.com/blog/wp-content/uploads/2008/12/ca_logo.png">
            <a:hlinkClick r:id="rId16" tooltip="Utilize our tier 3/4 OSS architects"/>
            <a:extLst>
              <a:ext uri="{FF2B5EF4-FFF2-40B4-BE49-F238E27FC236}">
                <a16:creationId xmlns:a16="http://schemas.microsoft.com/office/drawing/2014/main" id="{87B5A954-0535-4611-B9C0-27651A75E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266807" y="4606210"/>
            <a:ext cx="315458" cy="193474"/>
          </a:xfrm>
          <a:prstGeom prst="rect">
            <a:avLst/>
          </a:prstGeom>
          <a:noFill/>
        </p:spPr>
      </p:pic>
      <p:pic>
        <p:nvPicPr>
          <p:cNvPr id="13" name="Picture 2" descr="http://www.tyg.com.tw/english/images/ir/morganstanley_logo.jpg">
            <a:hlinkClick r:id="rId18" tooltip="Internal trading application"/>
            <a:extLst>
              <a:ext uri="{FF2B5EF4-FFF2-40B4-BE49-F238E27FC236}">
                <a16:creationId xmlns:a16="http://schemas.microsoft.com/office/drawing/2014/main" id="{4970C2B5-391C-4B01-B298-0AAFA9C52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60063" y="3811953"/>
            <a:ext cx="999178" cy="253217"/>
          </a:xfrm>
          <a:prstGeom prst="rect">
            <a:avLst/>
          </a:prstGeom>
          <a:noFill/>
        </p:spPr>
      </p:pic>
      <p:pic>
        <p:nvPicPr>
          <p:cNvPr id="14" name="Picture 4" descr="http://4.bp.blogspot.com/_VoTMOdI9adk/SkUg8_t1ImI/AAAAAAAAGdY/KmqRX9Qf81g/s320/Goldman-Sachs%2520Logo.gif">
            <a:hlinkClick r:id="rId20" tooltip="Trading analysis"/>
            <a:extLst>
              <a:ext uri="{FF2B5EF4-FFF2-40B4-BE49-F238E27FC236}">
                <a16:creationId xmlns:a16="http://schemas.microsoft.com/office/drawing/2014/main" id="{7F6CA3F3-EE67-4697-93B2-01B3E190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5515650" y="4452317"/>
            <a:ext cx="354784" cy="353675"/>
          </a:xfrm>
          <a:prstGeom prst="rect">
            <a:avLst/>
          </a:prstGeom>
          <a:noFill/>
        </p:spPr>
      </p:pic>
      <p:pic>
        <p:nvPicPr>
          <p:cNvPr id="15" name="Picture 8" descr="http://insideireland.ie/wp-content/uploads/2011/04/hp_logo_1story.jpg">
            <a:hlinkClick r:id="rId22" tooltip="ActiveMQ support in financial software"/>
            <a:extLst>
              <a:ext uri="{FF2B5EF4-FFF2-40B4-BE49-F238E27FC236}">
                <a16:creationId xmlns:a16="http://schemas.microsoft.com/office/drawing/2014/main" id="{E9F15F6A-F3C2-460E-911B-11AD3F71F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46816" y="3501095"/>
            <a:ext cx="561529" cy="385991"/>
          </a:xfrm>
          <a:prstGeom prst="rect">
            <a:avLst/>
          </a:prstGeom>
          <a:noFill/>
        </p:spPr>
      </p:pic>
      <p:pic>
        <p:nvPicPr>
          <p:cNvPr id="16" name="Picture 8" descr="http://www.goodlogo.com/images/logos/dreamworks_logo_2678.gif">
            <a:hlinkClick r:id="rId24" tooltip="Debugging animation software"/>
            <a:extLst>
              <a:ext uri="{FF2B5EF4-FFF2-40B4-BE49-F238E27FC236}">
                <a16:creationId xmlns:a16="http://schemas.microsoft.com/office/drawing/2014/main" id="{3A11EE33-4689-44C1-B9CB-D0BBA2631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93616" y="4689597"/>
            <a:ext cx="779633" cy="547971"/>
          </a:xfrm>
          <a:prstGeom prst="rect">
            <a:avLst/>
          </a:prstGeom>
          <a:noFill/>
        </p:spPr>
      </p:pic>
      <p:pic>
        <p:nvPicPr>
          <p:cNvPr id="17" name="Picture 16" descr="http://texasenterprise.org/sites/default/files/aramco_logo_new_0.jpg">
            <a:hlinkClick r:id="rId26" tooltip="Exploration &amp; modeling of reservoirs"/>
            <a:extLst>
              <a:ext uri="{FF2B5EF4-FFF2-40B4-BE49-F238E27FC236}">
                <a16:creationId xmlns:a16="http://schemas.microsoft.com/office/drawing/2014/main" id="{76DE3298-39FB-45A6-B5F0-9E1C613A5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62563" y="5525470"/>
            <a:ext cx="876420" cy="370288"/>
          </a:xfrm>
          <a:prstGeom prst="rect">
            <a:avLst/>
          </a:prstGeom>
          <a:noFill/>
        </p:spPr>
      </p:pic>
      <p:pic>
        <p:nvPicPr>
          <p:cNvPr id="18" name="Picture 18" descr="http://2.bp.blogspot.com/-DgJVApZrQPk/TbsYTGjo_1I/AAAAAAAARRo/CtZ5xY6WBvY/s1600/chevron_logo17.png">
            <a:hlinkClick r:id="rId28" tooltip="Complex software debugging"/>
            <a:extLst>
              <a:ext uri="{FF2B5EF4-FFF2-40B4-BE49-F238E27FC236}">
                <a16:creationId xmlns:a16="http://schemas.microsoft.com/office/drawing/2014/main" id="{2AED1BD3-9062-4CBB-8208-2EB10016E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6200558" y="4599407"/>
            <a:ext cx="396551" cy="443471"/>
          </a:xfrm>
          <a:prstGeom prst="rect">
            <a:avLst/>
          </a:prstGeom>
          <a:noFill/>
        </p:spPr>
      </p:pic>
      <p:pic>
        <p:nvPicPr>
          <p:cNvPr id="19" name="Picture 6" descr="http://infoog.com/images/80/IBM%20Logo.jpg">
            <a:hlinkClick r:id="rId30" tooltip="Utilize our tier 3/4 OSS architects"/>
            <a:extLst>
              <a:ext uri="{FF2B5EF4-FFF2-40B4-BE49-F238E27FC236}">
                <a16:creationId xmlns:a16="http://schemas.microsoft.com/office/drawing/2014/main" id="{99BBD5FD-341C-4F7A-B635-BB32822AD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53179" y="2963111"/>
            <a:ext cx="810809" cy="361175"/>
          </a:xfrm>
          <a:prstGeom prst="rect">
            <a:avLst/>
          </a:prstGeom>
          <a:noFill/>
        </p:spPr>
      </p:pic>
      <p:pic>
        <p:nvPicPr>
          <p:cNvPr id="20" name="Picture 19">
            <a:hlinkClick r:id="rId32" tooltip="In-memory analytics in SAP HANA"/>
            <a:extLst>
              <a:ext uri="{FF2B5EF4-FFF2-40B4-BE49-F238E27FC236}">
                <a16:creationId xmlns:a16="http://schemas.microsoft.com/office/drawing/2014/main" id="{32F32D15-4431-48FD-B9F4-E283614AD21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807537" y="4799684"/>
            <a:ext cx="920112" cy="368044"/>
          </a:xfrm>
          <a:prstGeom prst="rect">
            <a:avLst/>
          </a:prstGeom>
        </p:spPr>
      </p:pic>
      <p:pic>
        <p:nvPicPr>
          <p:cNvPr id="21" name="Picture 20">
            <a:hlinkClick r:id="rId34" tooltip="Agricultural digital innovation"/>
            <a:extLst>
              <a:ext uri="{FF2B5EF4-FFF2-40B4-BE49-F238E27FC236}">
                <a16:creationId xmlns:a16="http://schemas.microsoft.com/office/drawing/2014/main" id="{DF1B3F5C-96C5-4819-A5B9-D775C2B4BC8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807414" y="3169645"/>
            <a:ext cx="788283" cy="639491"/>
          </a:xfrm>
          <a:prstGeom prst="rect">
            <a:avLst/>
          </a:prstGeom>
        </p:spPr>
      </p:pic>
      <p:pic>
        <p:nvPicPr>
          <p:cNvPr id="22" name="Picture 21">
            <a:hlinkClick r:id="rId36" tooltip="Enforcement of CERT standard"/>
            <a:extLst>
              <a:ext uri="{FF2B5EF4-FFF2-40B4-BE49-F238E27FC236}">
                <a16:creationId xmlns:a16="http://schemas.microsoft.com/office/drawing/2014/main" id="{453C0868-4947-4053-B20C-E89138D4F0B6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641411" y="4255400"/>
            <a:ext cx="822421" cy="298459"/>
          </a:xfrm>
          <a:prstGeom prst="rect">
            <a:avLst/>
          </a:prstGeom>
        </p:spPr>
      </p:pic>
      <p:pic>
        <p:nvPicPr>
          <p:cNvPr id="23" name="Picture 22">
            <a:hlinkClick r:id="rId38" tooltip="Digital innovation"/>
            <a:extLst>
              <a:ext uri="{FF2B5EF4-FFF2-40B4-BE49-F238E27FC236}">
                <a16:creationId xmlns:a16="http://schemas.microsoft.com/office/drawing/2014/main" id="{4EBCF724-FCB8-4CD5-9517-C247E5DBDD44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063431" y="4199861"/>
            <a:ext cx="967362" cy="182992"/>
          </a:xfrm>
          <a:prstGeom prst="rect">
            <a:avLst/>
          </a:prstGeom>
        </p:spPr>
      </p:pic>
      <p:pic>
        <p:nvPicPr>
          <p:cNvPr id="24" name="Picture 23">
            <a:hlinkClick r:id="rId40" tooltip="Review of app quality &amp; security"/>
            <a:extLst>
              <a:ext uri="{FF2B5EF4-FFF2-40B4-BE49-F238E27FC236}">
                <a16:creationId xmlns:a16="http://schemas.microsoft.com/office/drawing/2014/main" id="{E3B79255-3411-4F8C-BE8B-D40D378D75E5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760286" y="5333259"/>
            <a:ext cx="434548" cy="434548"/>
          </a:xfrm>
          <a:prstGeom prst="rect">
            <a:avLst/>
          </a:prstGeom>
        </p:spPr>
      </p:pic>
      <p:pic>
        <p:nvPicPr>
          <p:cNvPr id="25" name="Picture 24" descr="Northrop Grumman darker blue.wmf">
            <a:hlinkClick r:id="rId42" tooltip="Innovative systems, products, &amp; solutions"/>
            <a:extLst>
              <a:ext uri="{FF2B5EF4-FFF2-40B4-BE49-F238E27FC236}">
                <a16:creationId xmlns:a16="http://schemas.microsoft.com/office/drawing/2014/main" id="{9B392DE4-C0A5-40A1-98D4-B7C6DCF643BB}"/>
              </a:ext>
            </a:extLst>
          </p:cNvPr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2137352" y="5645447"/>
            <a:ext cx="1358642" cy="323895"/>
          </a:xfrm>
          <a:prstGeom prst="rect">
            <a:avLst/>
          </a:prstGeom>
        </p:spPr>
      </p:pic>
      <p:pic>
        <p:nvPicPr>
          <p:cNvPr id="26" name="Picture 25" descr="qualcomm.wmf">
            <a:hlinkClick r:id="rId44" tooltip="Analysis of stacks on hardware"/>
            <a:extLst>
              <a:ext uri="{FF2B5EF4-FFF2-40B4-BE49-F238E27FC236}">
                <a16:creationId xmlns:a16="http://schemas.microsoft.com/office/drawing/2014/main" id="{66133E36-94C4-4D84-9160-2D34E329D070}"/>
              </a:ext>
            </a:extLst>
          </p:cNvPr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4198336" y="4162366"/>
            <a:ext cx="691339" cy="149654"/>
          </a:xfrm>
          <a:prstGeom prst="rect">
            <a:avLst/>
          </a:prstGeom>
        </p:spPr>
      </p:pic>
      <p:pic>
        <p:nvPicPr>
          <p:cNvPr id="27" name="Picture 26">
            <a:hlinkClick r:id="rId46" tooltip="Interactive website applications"/>
            <a:extLst>
              <a:ext uri="{FF2B5EF4-FFF2-40B4-BE49-F238E27FC236}">
                <a16:creationId xmlns:a16="http://schemas.microsoft.com/office/drawing/2014/main" id="{F03D8CC3-8FB8-4787-BF9D-3F418FF357A9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6516343" y="4066033"/>
            <a:ext cx="835747" cy="450649"/>
          </a:xfrm>
          <a:prstGeom prst="rect">
            <a:avLst/>
          </a:prstGeom>
        </p:spPr>
      </p:pic>
      <p:pic>
        <p:nvPicPr>
          <p:cNvPr id="28" name="Picture 27">
            <a:hlinkClick r:id="rId48" tooltip="Mobile device platform &amp; standards compliance"/>
            <a:extLst>
              <a:ext uri="{FF2B5EF4-FFF2-40B4-BE49-F238E27FC236}">
                <a16:creationId xmlns:a16="http://schemas.microsoft.com/office/drawing/2014/main" id="{37340898-CB26-44D8-95E1-7CA2FC811B16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797448" y="4961282"/>
            <a:ext cx="469190" cy="469190"/>
          </a:xfrm>
          <a:prstGeom prst="rect">
            <a:avLst/>
          </a:prstGeom>
        </p:spPr>
      </p:pic>
      <p:pic>
        <p:nvPicPr>
          <p:cNvPr id="29" name="Picture 28">
            <a:hlinkClick r:id="rId50" tooltip="Medical device defect detection"/>
            <a:extLst>
              <a:ext uri="{FF2B5EF4-FFF2-40B4-BE49-F238E27FC236}">
                <a16:creationId xmlns:a16="http://schemas.microsoft.com/office/drawing/2014/main" id="{A5D986DA-7A35-4263-A872-8D15B2750087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3208956" y="2932185"/>
            <a:ext cx="1098053" cy="177201"/>
          </a:xfrm>
          <a:prstGeom prst="rect">
            <a:avLst/>
          </a:prstGeom>
        </p:spPr>
      </p:pic>
      <p:pic>
        <p:nvPicPr>
          <p:cNvPr id="30" name="Picture 6" descr="http://file.answcdn.com/answ-cld/image/upload/v1/tk/brand_image/b682a4fa/6b49f381cad54f12b81d474620bd7ea0efbc7d3b.png">
            <a:hlinkClick r:id="rId52" tooltip="Databases management of pension schemes"/>
            <a:extLst>
              <a:ext uri="{FF2B5EF4-FFF2-40B4-BE49-F238E27FC236}">
                <a16:creationId xmlns:a16="http://schemas.microsoft.com/office/drawing/2014/main" id="{B8613751-F7D8-4676-A240-C5455528A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3399" y="3796442"/>
            <a:ext cx="1262993" cy="30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https://upload.wikimedia.org/wikipedia/commons/thumb/a/ae/LLNL-logo.png/225px-LLNL-logo.png">
            <a:hlinkClick r:id="rId54" tooltip="Debugging support for Department of Energy"/>
            <a:extLst>
              <a:ext uri="{FF2B5EF4-FFF2-40B4-BE49-F238E27FC236}">
                <a16:creationId xmlns:a16="http://schemas.microsoft.com/office/drawing/2014/main" id="{118AC4BF-66E2-4E41-A89F-7B4EC1F2B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1344" y="5733560"/>
            <a:ext cx="982432" cy="18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0" descr="http://www.lockheedmartin.com/content/dam/lockheed/data/corporate/photo/general/LM-logo-700.jpg">
            <a:hlinkClick r:id="rId56" tooltip="Data management &amp; collection"/>
            <a:extLst>
              <a:ext uri="{FF2B5EF4-FFF2-40B4-BE49-F238E27FC236}">
                <a16:creationId xmlns:a16="http://schemas.microsoft.com/office/drawing/2014/main" id="{33F86E97-1609-4455-ACBE-3D2E859F5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1944" y="3897496"/>
            <a:ext cx="1419826" cy="40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4" descr="https://upload.wikimedia.org/wikipedia/commons/thumb/3/32/Sandia_National_Laboratories_logo.svg/220px-Sandia_National_Laboratories_logo.svg.png">
            <a:hlinkClick r:id="rId58" tooltip="Debugging support for Department of Energy"/>
            <a:extLst>
              <a:ext uri="{FF2B5EF4-FFF2-40B4-BE49-F238E27FC236}">
                <a16:creationId xmlns:a16="http://schemas.microsoft.com/office/drawing/2014/main" id="{36BE40FD-742E-4E70-8570-7779A38F6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2738" y="5403774"/>
            <a:ext cx="795708" cy="31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6" descr="https://upload.wikimedia.org/wikipedia/commons/thumb/5/53/Fujitsu-Logo.svg/200px-Fujitsu-Logo.svg.png">
            <a:hlinkClick r:id="rId60" tooltip="Scan mission-critical banking apps"/>
            <a:extLst>
              <a:ext uri="{FF2B5EF4-FFF2-40B4-BE49-F238E27FC236}">
                <a16:creationId xmlns:a16="http://schemas.microsoft.com/office/drawing/2014/main" id="{6B5627A1-A6DC-43EA-BEE4-F86F23CF5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0663" y="3463936"/>
            <a:ext cx="766690" cy="38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hlinkClick r:id="rId62" tooltip="Weather mapping"/>
            <a:extLst>
              <a:ext uri="{FF2B5EF4-FFF2-40B4-BE49-F238E27FC236}">
                <a16:creationId xmlns:a16="http://schemas.microsoft.com/office/drawing/2014/main" id="{52F5858D-2307-4946-BD8E-34B28F6AB59F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2958476" y="4528733"/>
            <a:ext cx="404480" cy="404480"/>
          </a:xfrm>
          <a:prstGeom prst="rect">
            <a:avLst/>
          </a:prstGeom>
        </p:spPr>
      </p:pic>
      <p:pic>
        <p:nvPicPr>
          <p:cNvPr id="36" name="Picture 16" descr="http://warsawsecurityforum.org/wp-content/uploads/2015/10/5613f77125b83-Raytheon.jpg">
            <a:hlinkClick r:id="rId64" tooltip="F-22 design process"/>
            <a:extLst>
              <a:ext uri="{FF2B5EF4-FFF2-40B4-BE49-F238E27FC236}">
                <a16:creationId xmlns:a16="http://schemas.microsoft.com/office/drawing/2014/main" id="{38C4DAD5-17E0-47FD-B963-63DEDEA52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8694" y="5256933"/>
            <a:ext cx="1009897" cy="27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hlinkClick r:id="rId66" tooltip="Hedge fund trading research app"/>
            <a:extLst>
              <a:ext uri="{FF2B5EF4-FFF2-40B4-BE49-F238E27FC236}">
                <a16:creationId xmlns:a16="http://schemas.microsoft.com/office/drawing/2014/main" id="{B4B780D4-F57A-4123-A61F-C9C396366FEF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9035589" y="3984958"/>
            <a:ext cx="802051" cy="171868"/>
          </a:xfrm>
          <a:prstGeom prst="rect">
            <a:avLst/>
          </a:prstGeom>
        </p:spPr>
      </p:pic>
      <p:pic>
        <p:nvPicPr>
          <p:cNvPr id="38" name="Picture 28" descr="https://www.chill.ie/images/insurance-companies/aig.png">
            <a:hlinkClick r:id="rId68" tooltip="Open source software implementation"/>
            <a:extLst>
              <a:ext uri="{FF2B5EF4-FFF2-40B4-BE49-F238E27FC236}">
                <a16:creationId xmlns:a16="http://schemas.microsoft.com/office/drawing/2014/main" id="{090889AB-D773-4B51-BA38-2DB9E7724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8042" y="5590079"/>
            <a:ext cx="576214" cy="35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Sprint v2.wmf">
            <a:hlinkClick r:id="rId70" tooltip="Web app development"/>
            <a:extLst>
              <a:ext uri="{FF2B5EF4-FFF2-40B4-BE49-F238E27FC236}">
                <a16:creationId xmlns:a16="http://schemas.microsoft.com/office/drawing/2014/main" id="{89C5FB51-3FF2-44A3-954B-ED89EB9434A7}"/>
              </a:ext>
            </a:extLst>
          </p:cNvPr>
          <p:cNvPicPr>
            <a:picLocks noChangeAspect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6077"/>
          <a:stretch>
            <a:fillRect/>
          </a:stretch>
        </p:blipFill>
        <p:spPr>
          <a:xfrm>
            <a:off x="9249905" y="5585085"/>
            <a:ext cx="689191" cy="251058"/>
          </a:xfrm>
          <a:prstGeom prst="rect">
            <a:avLst/>
          </a:prstGeom>
        </p:spPr>
      </p:pic>
      <p:pic>
        <p:nvPicPr>
          <p:cNvPr id="40" name="Picture 39">
            <a:hlinkClick r:id="rId72" tooltip="OSS initiative partnership"/>
            <a:extLst>
              <a:ext uri="{FF2B5EF4-FFF2-40B4-BE49-F238E27FC236}">
                <a16:creationId xmlns:a16="http://schemas.microsoft.com/office/drawing/2014/main" id="{B37DA5EC-FBA7-4004-A02B-226EC35E6D28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2578134" y="5276497"/>
            <a:ext cx="1225443" cy="193620"/>
          </a:xfrm>
          <a:prstGeom prst="rect">
            <a:avLst/>
          </a:prstGeom>
        </p:spPr>
      </p:pic>
      <p:pic>
        <p:nvPicPr>
          <p:cNvPr id="41" name="Picture 40">
            <a:hlinkClick r:id="rId74" tooltip="OSS Support"/>
            <a:extLst>
              <a:ext uri="{FF2B5EF4-FFF2-40B4-BE49-F238E27FC236}">
                <a16:creationId xmlns:a16="http://schemas.microsoft.com/office/drawing/2014/main" id="{B34ED12E-CB50-412F-886A-8DE9D4B2997D}"/>
              </a:ext>
            </a:extLst>
          </p:cNvPr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8303665" y="3544074"/>
            <a:ext cx="1610038" cy="378359"/>
          </a:xfrm>
          <a:prstGeom prst="rect">
            <a:avLst/>
          </a:prstGeom>
        </p:spPr>
      </p:pic>
      <p:pic>
        <p:nvPicPr>
          <p:cNvPr id="42" name="Picture 41">
            <a:hlinkClick r:id="rId76" tooltip="Corportate-wide analysis use"/>
            <a:extLst>
              <a:ext uri="{FF2B5EF4-FFF2-40B4-BE49-F238E27FC236}">
                <a16:creationId xmlns:a16="http://schemas.microsoft.com/office/drawing/2014/main" id="{596D036D-D62D-4C27-969D-3EB0F9078155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7238259" y="2952117"/>
            <a:ext cx="1358091" cy="516754"/>
          </a:xfrm>
          <a:prstGeom prst="rect">
            <a:avLst/>
          </a:prstGeom>
        </p:spPr>
      </p:pic>
      <p:pic>
        <p:nvPicPr>
          <p:cNvPr id="43" name="Picture 42">
            <a:hlinkClick r:id="rId78" tooltip="Internal web applications"/>
            <a:extLst>
              <a:ext uri="{FF2B5EF4-FFF2-40B4-BE49-F238E27FC236}">
                <a16:creationId xmlns:a16="http://schemas.microsoft.com/office/drawing/2014/main" id="{60A273DC-F927-449D-9006-B5F8486906D8}"/>
              </a:ext>
            </a:extLst>
          </p:cNvPr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8674136" y="3048493"/>
            <a:ext cx="1150660" cy="325228"/>
          </a:xfrm>
          <a:prstGeom prst="rect">
            <a:avLst/>
          </a:prstGeom>
        </p:spPr>
      </p:pic>
      <p:pic>
        <p:nvPicPr>
          <p:cNvPr id="44" name="Picture 43">
            <a:hlinkClick r:id="rId80" tooltip="SUSE to CentOS migration"/>
            <a:extLst>
              <a:ext uri="{FF2B5EF4-FFF2-40B4-BE49-F238E27FC236}">
                <a16:creationId xmlns:a16="http://schemas.microsoft.com/office/drawing/2014/main" id="{C6A07549-998A-456A-A120-96188DC0F45D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1381765" y="3045211"/>
            <a:ext cx="1031893" cy="497889"/>
          </a:xfrm>
          <a:prstGeom prst="rect">
            <a:avLst/>
          </a:prstGeom>
        </p:spPr>
      </p:pic>
      <p:pic>
        <p:nvPicPr>
          <p:cNvPr id="45" name="Picture 44">
            <a:hlinkClick r:id="rId82" tooltip="Digital innovation with Predix"/>
            <a:extLst>
              <a:ext uri="{FF2B5EF4-FFF2-40B4-BE49-F238E27FC236}">
                <a16:creationId xmlns:a16="http://schemas.microsoft.com/office/drawing/2014/main" id="{8539F4C7-F1D4-4A07-8AD0-C9FD54FC3008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7550497" y="4067620"/>
            <a:ext cx="654694" cy="654694"/>
          </a:xfrm>
          <a:prstGeom prst="rect">
            <a:avLst/>
          </a:prstGeom>
        </p:spPr>
      </p:pic>
      <p:pic>
        <p:nvPicPr>
          <p:cNvPr id="46" name="Picture 45">
            <a:hlinkClick r:id="rId84" tooltip="API management"/>
            <a:extLst>
              <a:ext uri="{FF2B5EF4-FFF2-40B4-BE49-F238E27FC236}">
                <a16:creationId xmlns:a16="http://schemas.microsoft.com/office/drawing/2014/main" id="{5E7FBDBD-B6AC-44C4-82C7-BAA88128DF74}"/>
              </a:ext>
            </a:extLst>
          </p:cNvPr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1312172" y="4156826"/>
            <a:ext cx="558713" cy="468111"/>
          </a:xfrm>
          <a:prstGeom prst="rect">
            <a:avLst/>
          </a:prstGeom>
        </p:spPr>
      </p:pic>
      <p:pic>
        <p:nvPicPr>
          <p:cNvPr id="47" name="Picture 46">
            <a:hlinkClick r:id="rId86"/>
            <a:extLst>
              <a:ext uri="{FF2B5EF4-FFF2-40B4-BE49-F238E27FC236}">
                <a16:creationId xmlns:a16="http://schemas.microsoft.com/office/drawing/2014/main" id="{03A7BBC2-57F5-46AC-9B18-77FC7147F34F}"/>
              </a:ext>
            </a:extLst>
          </p:cNvPr>
          <p:cNvPicPr>
            <a:picLocks noChangeAspect="1"/>
          </p:cNvPicPr>
          <p:nvPr/>
        </p:nvPicPr>
        <p:blipFill>
          <a:blip r:embed="rId8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19" y="3504622"/>
            <a:ext cx="468000" cy="468000"/>
          </a:xfrm>
          <a:prstGeom prst="rect">
            <a:avLst/>
          </a:prstGeom>
        </p:spPr>
      </p:pic>
      <p:pic>
        <p:nvPicPr>
          <p:cNvPr id="48" name="Picture 47">
            <a:hlinkClick r:id="rId88"/>
            <a:extLst>
              <a:ext uri="{FF2B5EF4-FFF2-40B4-BE49-F238E27FC236}">
                <a16:creationId xmlns:a16="http://schemas.microsoft.com/office/drawing/2014/main" id="{38ED1F62-20AD-4965-8845-0A1D7793115B}"/>
              </a:ext>
            </a:extLst>
          </p:cNvPr>
          <p:cNvPicPr>
            <a:picLocks noChangeAspect="1"/>
          </p:cNvPicPr>
          <p:nvPr/>
        </p:nvPicPr>
        <p:blipFill rotWithShape="1">
          <a:blip r:embed="rId8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86" b="22479"/>
          <a:stretch/>
        </p:blipFill>
        <p:spPr>
          <a:xfrm>
            <a:off x="6038507" y="2971932"/>
            <a:ext cx="1211290" cy="450000"/>
          </a:xfrm>
          <a:prstGeom prst="rect">
            <a:avLst/>
          </a:prstGeom>
        </p:spPr>
      </p:pic>
      <p:pic>
        <p:nvPicPr>
          <p:cNvPr id="49" name="Picture 48">
            <a:hlinkClick r:id="rId90"/>
            <a:extLst>
              <a:ext uri="{FF2B5EF4-FFF2-40B4-BE49-F238E27FC236}">
                <a16:creationId xmlns:a16="http://schemas.microsoft.com/office/drawing/2014/main" id="{85E84AB8-6480-4D5B-B223-7F33BFBD0E4C}"/>
              </a:ext>
            </a:extLst>
          </p:cNvPr>
          <p:cNvPicPr>
            <a:picLocks noChangeAspect="1"/>
          </p:cNvPicPr>
          <p:nvPr/>
        </p:nvPicPr>
        <p:blipFill>
          <a:blip r:embed="rId9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32" y="4144330"/>
            <a:ext cx="540000" cy="5400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ABE869E5-1671-4805-8239-C54EDDFCBE04}"/>
              </a:ext>
            </a:extLst>
          </p:cNvPr>
          <p:cNvSpPr/>
          <p:nvPr/>
        </p:nvSpPr>
        <p:spPr>
          <a:xfrm>
            <a:off x="1779125" y="1142744"/>
            <a:ext cx="8633750" cy="966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>
                <a:solidFill>
                  <a:schemeClr val="tx2">
                    <a:lumMod val="75000"/>
                  </a:schemeClr>
                </a:solidFill>
              </a:rPr>
              <a:t>We ensure the most critical and complex aspects of the entire software lifecycle to support strategic business goals while minimizing risk.</a:t>
            </a:r>
          </a:p>
        </p:txBody>
      </p:sp>
    </p:spTree>
    <p:extLst>
      <p:ext uri="{BB962C8B-B14F-4D97-AF65-F5344CB8AC3E}">
        <p14:creationId xmlns:p14="http://schemas.microsoft.com/office/powerpoint/2010/main" val="514387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BAFB916-89A2-4348-A22E-8D1C9FB43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51" y="271931"/>
            <a:ext cx="6077197" cy="58420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BCD780-A6E0-4A29-A83C-EE3D99E0D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495" y="1739353"/>
            <a:ext cx="1776354" cy="1540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E21BD4-7D26-4A9A-86CC-EC9B8D339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496" y="199190"/>
            <a:ext cx="1776353" cy="15401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4506CD-29F1-48A4-96E8-31A3714129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495" y="3279516"/>
            <a:ext cx="1776354" cy="15401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286433-DA62-4FDA-98A1-25D13EE3D2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24" y="4819679"/>
            <a:ext cx="1947096" cy="15401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A90427-D626-427F-A1CA-CFC44F54DC18}"/>
              </a:ext>
            </a:extLst>
          </p:cNvPr>
          <p:cNvSpPr txBox="1"/>
          <p:nvPr/>
        </p:nvSpPr>
        <p:spPr>
          <a:xfrm>
            <a:off x="886239" y="2049118"/>
            <a:ext cx="8270184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latin typeface="Calibri"/>
              </a:rPr>
              <a:t>Continuous Static Code Analysis</a:t>
            </a:r>
            <a:endParaRPr lang="en-US"/>
          </a:p>
          <a:p>
            <a:pPr marL="342900" indent="-342900">
              <a:buFont typeface="Arial"/>
              <a:buChar char="•"/>
            </a:pPr>
            <a:r>
              <a:rPr lang="en-US" sz="2400" b="1">
                <a:latin typeface="Calibri"/>
              </a:rPr>
              <a:t>Find defects early!</a:t>
            </a:r>
            <a:endParaRPr lang="en-US" sz="2400" b="1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latin typeface="Calibri"/>
              </a:rPr>
              <a:t>Web-based portal for reporting and analyzing results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latin typeface="Calibri"/>
              </a:rPr>
              <a:t>Ability to be built into your Continuous Integration process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latin typeface="Calibri"/>
              </a:rPr>
              <a:t>Very popular with mission critical industries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latin typeface="Calibri"/>
              </a:rPr>
              <a:t>Allows customers to meet industry standards </a:t>
            </a:r>
            <a:endParaRPr lang="en-US" sz="2400">
              <a:latin typeface="Calibri"/>
              <a:cs typeface="Calibri"/>
            </a:endParaRPr>
          </a:p>
        </p:txBody>
      </p:sp>
      <p:pic>
        <p:nvPicPr>
          <p:cNvPr id="4" name="Graphic 3" descr="Right Pointing Backhand Index ">
            <a:extLst>
              <a:ext uri="{FF2B5EF4-FFF2-40B4-BE49-F238E27FC236}">
                <a16:creationId xmlns:a16="http://schemas.microsoft.com/office/drawing/2014/main" id="{2901B5E7-F195-4814-B9F0-093730C5B9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0205" y="18080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4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300"/>
              <a:t>About Docker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84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71547" y="1059960"/>
            <a:ext cx="834653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defTabSz="1219170">
              <a:defRPr/>
            </a:pPr>
            <a:endParaRPr lang="en-US" sz="2400" kern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About Docker</a:t>
            </a:r>
            <a:endParaRPr 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An alternative to virtual machines!</a:t>
            </a:r>
          </a:p>
        </p:txBody>
      </p:sp>
      <p:sp>
        <p:nvSpPr>
          <p:cNvPr id="18" name="Text Placeholder 6"/>
          <p:cNvSpPr txBox="1">
            <a:spLocks/>
          </p:cNvSpPr>
          <p:nvPr/>
        </p:nvSpPr>
        <p:spPr>
          <a:xfrm>
            <a:off x="770200" y="1965325"/>
            <a:ext cx="10661651" cy="41560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230188" indent="-230188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925" indent="-227013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9538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85950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54275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9870" indent="-229870"/>
            <a:r>
              <a:rPr lang="en-US" sz="2800" dirty="0"/>
              <a:t>Docker is an open source </a:t>
            </a:r>
            <a:r>
              <a:rPr lang="en-US" sz="2800" b="1" dirty="0"/>
              <a:t>containerization</a:t>
            </a:r>
            <a:r>
              <a:rPr lang="en-US" sz="2800" dirty="0"/>
              <a:t> software. It allows users to emulate operating systems inside of their own OS.</a:t>
            </a:r>
            <a:endParaRPr lang="en-US" dirty="0"/>
          </a:p>
          <a:p>
            <a:pPr marL="229870" indent="-229870"/>
            <a:r>
              <a:rPr lang="en-US" sz="3000" dirty="0"/>
              <a:t>Docker takes advantage of resource isolation features of Linux in order to allow multiple independent OS-</a:t>
            </a:r>
            <a:r>
              <a:rPr lang="en-US" sz="3000" dirty="0" err="1"/>
              <a:t>es</a:t>
            </a:r>
            <a:r>
              <a:rPr lang="en-US" sz="3000" dirty="0"/>
              <a:t> to run on a single machine at once.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7306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8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71547" y="1059960"/>
            <a:ext cx="834653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defTabSz="1219170">
              <a:defRPr/>
            </a:pPr>
            <a:endParaRPr lang="en-US" sz="2400" kern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About Docker</a:t>
            </a:r>
            <a:endParaRPr 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Docker vs. virtual machines vs. chroot jails</a:t>
            </a:r>
          </a:p>
        </p:txBody>
      </p:sp>
      <p:sp>
        <p:nvSpPr>
          <p:cNvPr id="18" name="Text Placeholder 6"/>
          <p:cNvSpPr txBox="1">
            <a:spLocks/>
          </p:cNvSpPr>
          <p:nvPr/>
        </p:nvSpPr>
        <p:spPr>
          <a:xfrm>
            <a:off x="738885" y="2309791"/>
            <a:ext cx="10661651" cy="41560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230188" indent="-230188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925" indent="-227013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9538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85950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54275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9870" indent="-229870"/>
            <a:r>
              <a:rPr lang="en-US" sz="2800"/>
              <a:t>From a top-level view, virtual machines, containers and chroot jails operate in the same way: </a:t>
            </a:r>
            <a:endParaRPr lang="en-US"/>
          </a:p>
          <a:p>
            <a:pPr lvl="1" indent="-226695"/>
            <a:r>
              <a:rPr lang="en-US" sz="2800"/>
              <a:t>Both containers and VMs are  isolated from the host OS and are unable to manipulate the host OS from inside-out.</a:t>
            </a:r>
            <a:endParaRPr lang="en-US"/>
          </a:p>
          <a:p>
            <a:pPr marL="0" indent="0">
              <a:buNone/>
            </a:pPr>
            <a:endParaRPr lang="en-US" sz="3000"/>
          </a:p>
          <a:p>
            <a:pPr marL="0" indent="0">
              <a:buNone/>
            </a:pP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5269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8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71547" y="1059960"/>
            <a:ext cx="834653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defTabSz="1219170">
              <a:defRPr/>
            </a:pPr>
            <a:endParaRPr lang="en-US" sz="2400" kern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About Docker</a:t>
            </a:r>
            <a:endParaRPr 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Docker vs. virtual machines vs. chroot jails</a:t>
            </a:r>
          </a:p>
        </p:txBody>
      </p:sp>
      <p:sp>
        <p:nvSpPr>
          <p:cNvPr id="18" name="Text Placeholder 6"/>
          <p:cNvSpPr txBox="1">
            <a:spLocks/>
          </p:cNvSpPr>
          <p:nvPr/>
        </p:nvSpPr>
        <p:spPr>
          <a:xfrm>
            <a:off x="738885" y="2309791"/>
            <a:ext cx="10661651" cy="41560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230188" indent="-230188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925" indent="-227013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9538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85950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54275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9870" indent="-229870"/>
            <a:r>
              <a:rPr lang="en-US" sz="2800" dirty="0"/>
              <a:t>Just like a VM (And unlike a chroot jail which only gets its own filesystem), a container has its own namespaces, control groups and filesystems. </a:t>
            </a:r>
            <a:endParaRPr lang="en-US" dirty="0"/>
          </a:p>
          <a:p>
            <a:pPr marL="229870" indent="-229870"/>
            <a:r>
              <a:rPr lang="en-US" sz="2800" dirty="0"/>
              <a:t>This means actions performed inside containers are, by default, completely isolated from the host OS.</a:t>
            </a:r>
            <a:endParaRPr lang="en-US" dirty="0"/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663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8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C095-0F33-48E9-AA3E-A8138B1B6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About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C1B15-B179-4D34-8114-FC7AB50E3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06705" indent="-306705"/>
            <a:r>
              <a:rPr lang="en-US"/>
              <a:t>Images to share with testers and developers</a:t>
            </a:r>
          </a:p>
          <a:p>
            <a:pPr marL="306705" indent="-306705"/>
            <a:r>
              <a:rPr lang="en-US"/>
              <a:t>Clean machine image for every build &amp; test execution</a:t>
            </a:r>
          </a:p>
          <a:p>
            <a:pPr marL="306705" indent="-306705"/>
            <a:r>
              <a:rPr lang="en-US"/>
              <a:t>Reliable, repeatable results</a:t>
            </a:r>
          </a:p>
          <a:p>
            <a:pPr marL="306705" indent="-306705"/>
            <a:r>
              <a:rPr lang="en-US"/>
              <a:t>More scalability</a:t>
            </a:r>
          </a:p>
          <a:p>
            <a:pPr marL="306705" indent="-306705"/>
            <a:r>
              <a:rPr lang="en-US"/>
              <a:t>Lightweight</a:t>
            </a:r>
          </a:p>
          <a:p>
            <a:pPr marL="306705" indent="-306705"/>
            <a:endParaRPr lang="en-US"/>
          </a:p>
          <a:p>
            <a:pPr marL="0" indent="0">
              <a:buNone/>
            </a:pPr>
            <a:endParaRPr lang="en-US"/>
          </a:p>
          <a:p>
            <a:pPr marL="306705" indent="-306705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8F700-F1CD-4FEA-AEAF-4CA30041C3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3100"/>
              <a:t>Docker </a:t>
            </a:r>
            <a:r>
              <a:rPr lang="en-US" sz="3100">
                <a:latin typeface="Open Sans Semibold"/>
              </a:rPr>
              <a:t>Benefits!</a:t>
            </a:r>
            <a:r>
              <a:rPr lang="en-US">
                <a:latin typeface="Open Sans Semibold"/>
              </a:rPr>
              <a:t>☺</a:t>
            </a:r>
          </a:p>
        </p:txBody>
      </p:sp>
    </p:spTree>
    <p:extLst>
      <p:ext uri="{BB962C8B-B14F-4D97-AF65-F5344CB8AC3E}">
        <p14:creationId xmlns:p14="http://schemas.microsoft.com/office/powerpoint/2010/main" val="128510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4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3231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71547" y="1059960"/>
            <a:ext cx="834653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defTabSz="1219170">
              <a:defRPr/>
            </a:pPr>
            <a:endParaRPr lang="en-US" sz="2400" kern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About Docker</a:t>
            </a:r>
            <a:endParaRPr lang="en-US"/>
          </a:p>
        </p:txBody>
      </p:sp>
      <p:pic>
        <p:nvPicPr>
          <p:cNvPr id="14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D69365E-B24D-4672-89C6-CD9C87E80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281" y="1061076"/>
            <a:ext cx="4732149" cy="5084557"/>
          </a:xfrm>
          <a:prstGeom prst="rect">
            <a:avLst/>
          </a:prstGeom>
        </p:spPr>
      </p:pic>
      <p:pic>
        <p:nvPicPr>
          <p:cNvPr id="16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4A54B55-CBF4-402B-81DC-09B90B991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349" y="1058584"/>
            <a:ext cx="4280115" cy="508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3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71547" y="1059960"/>
            <a:ext cx="834653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defTabSz="1219170">
              <a:defRPr/>
            </a:pPr>
            <a:endParaRPr lang="en-US" sz="2400" kern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About Docker</a:t>
            </a:r>
            <a:endParaRPr lang="en-US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5534333-00E2-4F2C-A01A-0E03F64F7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350" y="1057630"/>
            <a:ext cx="9226657" cy="516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8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B22E1-5DC7-4BA5-B45E-EF6C1951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About Docker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0AAA1-589F-4EF8-87A7-76BE2C03A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06705" indent="-306705"/>
            <a:r>
              <a:rPr lang="en-US" dirty="0"/>
              <a:t>Image: In essence, a snapshot of the OS.</a:t>
            </a:r>
          </a:p>
          <a:p>
            <a:pPr marL="1062355" lvl="1" indent="-302260"/>
            <a:r>
              <a:rPr lang="en-US" dirty="0"/>
              <a:t>Made up of layers </a:t>
            </a:r>
          </a:p>
          <a:p>
            <a:pPr marL="1062355" lvl="1" indent="-302260"/>
            <a:r>
              <a:rPr lang="en-US" dirty="0"/>
              <a:t>Stored in registries, locally, or in </a:t>
            </a:r>
            <a:r>
              <a:rPr lang="en-US" dirty="0" err="1"/>
              <a:t>tarballs</a:t>
            </a:r>
            <a:endParaRPr lang="en-US" dirty="0"/>
          </a:p>
          <a:p>
            <a:pPr marL="306705" indent="-306705"/>
            <a:r>
              <a:rPr lang="en-US" dirty="0" err="1"/>
              <a:t>Dockerfile</a:t>
            </a:r>
            <a:r>
              <a:rPr lang="en-US" dirty="0"/>
              <a:t>: Text file containing instructions for setting up environment</a:t>
            </a:r>
          </a:p>
          <a:p>
            <a:pPr marL="1062355" lvl="1" indent="-302260"/>
            <a:r>
              <a:rPr lang="en-US" dirty="0"/>
              <a:t>Each command creates a new layer</a:t>
            </a:r>
          </a:p>
          <a:p>
            <a:pPr marL="306705" indent="-306705"/>
            <a:r>
              <a:rPr lang="en-US" dirty="0"/>
              <a:t>Container: A running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E6535-7DF9-407B-8B36-60D87B8AE5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err="1"/>
              <a:t>Dockerfiles</a:t>
            </a:r>
            <a:r>
              <a:rPr lang="en-US"/>
              <a:t>, Images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37695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71547" y="1059960"/>
            <a:ext cx="834653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defTabSz="1219170">
              <a:defRPr/>
            </a:pPr>
            <a:endParaRPr lang="en-US" sz="2400" kern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About Docker</a:t>
            </a:r>
            <a:endParaRPr 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Dockerfiles</a:t>
            </a:r>
          </a:p>
        </p:txBody>
      </p:sp>
      <p:sp>
        <p:nvSpPr>
          <p:cNvPr id="18" name="Text Placeholder 6"/>
          <p:cNvSpPr txBox="1">
            <a:spLocks/>
          </p:cNvSpPr>
          <p:nvPr/>
        </p:nvSpPr>
        <p:spPr>
          <a:xfrm>
            <a:off x="770200" y="1965325"/>
            <a:ext cx="10661651" cy="4156075"/>
          </a:xfrm>
          <a:prstGeom prst="rect">
            <a:avLst/>
          </a:prstGeom>
        </p:spPr>
        <p:txBody>
          <a:bodyPr anchor="t">
            <a:noAutofit/>
          </a:bodyPr>
          <a:lstStyle>
            <a:lvl1pPr marL="230188" indent="-230188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925" indent="-227013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9538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85950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54275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9870" indent="-229870"/>
            <a:r>
              <a:rPr lang="en-US" dirty="0"/>
              <a:t>A </a:t>
            </a:r>
            <a:r>
              <a:rPr lang="en-US" dirty="0" err="1"/>
              <a:t>Dockerfile</a:t>
            </a:r>
            <a:r>
              <a:rPr lang="en-US" dirty="0"/>
              <a:t> is a text file containing instructions for building a docker image.</a:t>
            </a:r>
          </a:p>
          <a:p>
            <a:pPr marL="229870" indent="-229870"/>
            <a:r>
              <a:rPr lang="en-US" dirty="0"/>
              <a:t>Instructs Docker on what image to pull down and the actions to perform on the image upon pulling it down.</a:t>
            </a:r>
          </a:p>
          <a:p>
            <a:pPr marL="229870" indent="-229870">
              <a:buFont typeface="Arial"/>
              <a:buChar char="•"/>
            </a:pPr>
            <a:r>
              <a:rPr lang="en-US" dirty="0"/>
              <a:t>Each line of instructions creates a unique layer in the final image.</a:t>
            </a:r>
          </a:p>
          <a:p>
            <a:pPr marL="229870" indent="-229870">
              <a:buFont typeface="Arial"/>
              <a:buChar char="•"/>
            </a:pPr>
            <a:r>
              <a:rPr lang="en-US" dirty="0"/>
              <a:t>This can optimize docker rebuild time; Layers are cached. Only modified layers are rebuilt.</a:t>
            </a:r>
          </a:p>
          <a:p>
            <a:pPr marL="796607" lvl="1" indent="-229870">
              <a:buFont typeface="Arial"/>
              <a:buChar char="•"/>
            </a:pPr>
            <a:r>
              <a:rPr lang="en-US" dirty="0"/>
              <a:t>Requires cached layers be in local storage</a:t>
            </a:r>
          </a:p>
          <a:p>
            <a:pPr marL="229870" indent="-229870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02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71547" y="1059960"/>
            <a:ext cx="834653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defTabSz="1219170">
              <a:defRPr/>
            </a:pPr>
            <a:endParaRPr lang="en-US" sz="2400" kern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About Docker</a:t>
            </a:r>
            <a:endParaRPr 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Example Dockerfile</a:t>
            </a:r>
          </a:p>
        </p:txBody>
      </p:sp>
      <p:sp>
        <p:nvSpPr>
          <p:cNvPr id="18" name="Text Placeholder 6"/>
          <p:cNvSpPr txBox="1">
            <a:spLocks/>
          </p:cNvSpPr>
          <p:nvPr/>
        </p:nvSpPr>
        <p:spPr>
          <a:xfrm>
            <a:off x="770200" y="1965325"/>
            <a:ext cx="10661651" cy="4156075"/>
          </a:xfrm>
          <a:prstGeom prst="rect">
            <a:avLst/>
          </a:prstGeom>
        </p:spPr>
        <p:txBody>
          <a:bodyPr anchor="t">
            <a:noAutofit/>
          </a:bodyPr>
          <a:lstStyle>
            <a:lvl1pPr marL="230188" indent="-230188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925" indent="-227013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9538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85950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54275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nsolas"/>
              </a:rPr>
              <a:t>FROM centos:centos7 &lt;-- Base image to pull down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</a:rPr>
              <a:t>MAINTAINER Andrei Juc &lt;-- Some information to store on the image</a:t>
            </a:r>
            <a:endParaRPr lang="en-US" dirty="0">
              <a:latin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</a:rPr>
              <a:t>RUN yum -y update &lt;-- Run update</a:t>
            </a:r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Consolas"/>
              </a:rPr>
              <a:t>RUN yum -y install </a:t>
            </a:r>
            <a:r>
              <a:rPr lang="en-US" sz="2000" dirty="0" err="1">
                <a:latin typeface="Consolas"/>
              </a:rPr>
              <a:t>libstdc</a:t>
            </a:r>
            <a:r>
              <a:rPr lang="en-US" sz="2000" dirty="0">
                <a:latin typeface="Consolas"/>
              </a:rPr>
              <a:t>++.i686 </a:t>
            </a:r>
            <a:r>
              <a:rPr lang="en-US" sz="2000" dirty="0" err="1">
                <a:latin typeface="Consolas"/>
              </a:rPr>
              <a:t>nano</a:t>
            </a:r>
            <a:r>
              <a:rPr lang="en-US" sz="2000" dirty="0">
                <a:latin typeface="Consolas"/>
              </a:rPr>
              <a:t> redhat-lsb-core.i686  &lt;-- install some libraries</a:t>
            </a:r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Consolas"/>
              </a:rPr>
              <a:t>RUN </a:t>
            </a:r>
            <a:r>
              <a:rPr lang="en-US" sz="2000" dirty="0" err="1">
                <a:latin typeface="Consolas"/>
              </a:rPr>
              <a:t>adduser</a:t>
            </a:r>
            <a:r>
              <a:rPr lang="en-US" sz="2000" dirty="0">
                <a:latin typeface="Consolas"/>
              </a:rPr>
              <a:t> </a:t>
            </a:r>
            <a:r>
              <a:rPr lang="en-US" sz="2000" dirty="0" err="1">
                <a:latin typeface="Consolas"/>
              </a:rPr>
              <a:t>lmgrd</a:t>
            </a:r>
            <a:r>
              <a:rPr lang="en-US" sz="2000" dirty="0">
                <a:latin typeface="Consolas"/>
              </a:rPr>
              <a:t> &lt;-- Add user </a:t>
            </a:r>
            <a:r>
              <a:rPr lang="en-US" sz="2000" dirty="0" err="1">
                <a:latin typeface="Consolas"/>
              </a:rPr>
              <a:t>lmgrd</a:t>
            </a:r>
            <a:r>
              <a:rPr lang="en-US" sz="2000" dirty="0">
                <a:latin typeface="Consolas"/>
              </a:rPr>
              <a:t> to docker image</a:t>
            </a:r>
            <a:endParaRPr lang="en-US" dirty="0">
              <a:latin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</a:rPr>
              <a:t>EXPOSE 27000</a:t>
            </a:r>
            <a:r>
              <a:rPr lang="en-US" sz="2000" dirty="0"/>
              <a:t> </a:t>
            </a:r>
            <a:r>
              <a:rPr lang="en-US" sz="2000" dirty="0">
                <a:latin typeface="Consolas"/>
              </a:rPr>
              <a:t>&lt;-- Expose TCP Port 27000</a:t>
            </a:r>
            <a:r>
              <a:rPr lang="en-US" sz="2000" dirty="0"/>
              <a:t> </a:t>
            </a:r>
            <a:r>
              <a:rPr lang="en-US" sz="2000" dirty="0">
                <a:latin typeface="Consolas"/>
              </a:rPr>
              <a:t>in the docker container that is to be.</a:t>
            </a:r>
            <a:endParaRPr lang="en-US" dirty="0">
              <a:latin typeface="Consolas"/>
            </a:endParaRPr>
          </a:p>
          <a:p>
            <a:pPr marL="229870" indent="-229870"/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05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8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71547" y="1059960"/>
            <a:ext cx="834653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defTabSz="1219170">
              <a:defRPr/>
            </a:pPr>
            <a:endParaRPr lang="en-US" sz="2400" kern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About Docker</a:t>
            </a:r>
            <a:endParaRPr 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Image storage and tracking</a:t>
            </a:r>
          </a:p>
        </p:txBody>
      </p:sp>
      <p:sp>
        <p:nvSpPr>
          <p:cNvPr id="18" name="Text Placeholder 6"/>
          <p:cNvSpPr txBox="1">
            <a:spLocks/>
          </p:cNvSpPr>
          <p:nvPr/>
        </p:nvSpPr>
        <p:spPr>
          <a:xfrm>
            <a:off x="770200" y="1965325"/>
            <a:ext cx="10661651" cy="4156075"/>
          </a:xfrm>
          <a:prstGeom prst="rect">
            <a:avLst/>
          </a:prstGeom>
        </p:spPr>
        <p:txBody>
          <a:bodyPr anchor="t">
            <a:noAutofit/>
          </a:bodyPr>
          <a:lstStyle>
            <a:lvl1pPr marL="230188" indent="-230188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925" indent="-227013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9538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85950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54275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9870" indent="-229870"/>
            <a:r>
              <a:rPr lang="en-US" sz="2000" dirty="0"/>
              <a:t>Docker images are stored in registries that are very similar to git repositories.</a:t>
            </a:r>
          </a:p>
          <a:p>
            <a:pPr marL="229870" indent="-229870"/>
            <a:r>
              <a:rPr lang="en-US" sz="2000" dirty="0"/>
              <a:t>Image snapshots can be pushed and pulled from the registry using push/pull commands.</a:t>
            </a:r>
          </a:p>
          <a:p>
            <a:pPr marL="229870" indent="-229870"/>
            <a:r>
              <a:rPr lang="en-US" sz="2000" dirty="0"/>
              <a:t>Once an image is pulled into your local system, the image state is saved on the local system and containers can be launched from the instance using run command.</a:t>
            </a:r>
          </a:p>
          <a:p>
            <a:pPr marL="229870" indent="-229870"/>
            <a:r>
              <a:rPr lang="en-US" sz="2000" dirty="0"/>
              <a:t>Numerous containers can be launched from a single image on a single machine.</a:t>
            </a:r>
          </a:p>
          <a:p>
            <a:pPr marL="229870" indent="-229870"/>
            <a:r>
              <a:rPr lang="en-US" sz="2000" dirty="0"/>
              <a:t>The docker engine will be responsible for allocating resources between all the different containers.</a:t>
            </a:r>
          </a:p>
          <a:p>
            <a:pPr marL="796607" lvl="1" indent="-229870"/>
            <a:r>
              <a:rPr lang="en-US" sz="2000" dirty="0"/>
              <a:t>Users are also able to control resource allocation.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234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8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71547" y="1059960"/>
            <a:ext cx="834653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defTabSz="1219170">
              <a:defRPr/>
            </a:pPr>
            <a:endParaRPr lang="en-US" sz="2400" kern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About Docker</a:t>
            </a:r>
            <a:endParaRPr 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 Containers</a:t>
            </a:r>
          </a:p>
        </p:txBody>
      </p:sp>
      <p:sp>
        <p:nvSpPr>
          <p:cNvPr id="18" name="Text Placeholder 6"/>
          <p:cNvSpPr txBox="1">
            <a:spLocks/>
          </p:cNvSpPr>
          <p:nvPr/>
        </p:nvSpPr>
        <p:spPr>
          <a:xfrm>
            <a:off x="770200" y="1702567"/>
            <a:ext cx="10661651" cy="4418058"/>
          </a:xfrm>
          <a:prstGeom prst="rect">
            <a:avLst/>
          </a:prstGeom>
        </p:spPr>
        <p:txBody>
          <a:bodyPr anchor="t">
            <a:noAutofit/>
          </a:bodyPr>
          <a:lstStyle>
            <a:lvl1pPr marL="230188" indent="-230188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925" indent="-227013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9538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85950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54275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9870" indent="-229870">
              <a:buFont typeface="Arial"/>
              <a:buChar char="•"/>
            </a:pPr>
            <a:r>
              <a:rPr lang="en-US" dirty="0">
                <a:latin typeface="Open Sans"/>
              </a:rPr>
              <a:t>A running image (Container) will only have the top most layer as read-write. All other layers will be read-only.</a:t>
            </a:r>
          </a:p>
          <a:p>
            <a:pPr marL="796607" lvl="1" indent="-229870">
              <a:buFont typeface="Arial"/>
              <a:buChar char="•"/>
            </a:pPr>
            <a:r>
              <a:rPr lang="en-US" dirty="0">
                <a:latin typeface="Open Sans"/>
              </a:rPr>
              <a:t>Images can only </a:t>
            </a:r>
            <a:r>
              <a:rPr lang="en-US" b="1" dirty="0">
                <a:latin typeface="Open Sans"/>
              </a:rPr>
              <a:t>grow</a:t>
            </a:r>
            <a:r>
              <a:rPr lang="en-US" dirty="0">
                <a:latin typeface="Open Sans"/>
              </a:rPr>
              <a:t> in size. They will </a:t>
            </a:r>
            <a:r>
              <a:rPr lang="en-US" b="1" dirty="0">
                <a:latin typeface="Open Sans"/>
              </a:rPr>
              <a:t>never</a:t>
            </a:r>
            <a:r>
              <a:rPr lang="en-US" dirty="0">
                <a:latin typeface="Open Sans"/>
              </a:rPr>
              <a:t> shrink.</a:t>
            </a:r>
          </a:p>
          <a:p>
            <a:pPr marL="229870" indent="-229870">
              <a:buFont typeface="Arial"/>
              <a:buChar char="•"/>
            </a:pPr>
            <a:r>
              <a:rPr lang="en-US" dirty="0">
                <a:latin typeface="Open Sans"/>
              </a:rPr>
              <a:t>Container states can be captured and images created.</a:t>
            </a:r>
          </a:p>
          <a:p>
            <a:pPr marL="229870" indent="-229870">
              <a:buFont typeface="Arial"/>
              <a:buChar char="•"/>
            </a:pPr>
            <a:r>
              <a:rPr lang="en-US" dirty="0">
                <a:latin typeface="Open Sans"/>
              </a:rPr>
              <a:t>Containers can be run in interactive or detached mode.</a:t>
            </a:r>
          </a:p>
          <a:p>
            <a:pPr marL="229870" indent="-229870">
              <a:buFont typeface="Arial"/>
              <a:buChar char="•"/>
            </a:pPr>
            <a:r>
              <a:rPr lang="en-US" dirty="0">
                <a:latin typeface="Open Sans"/>
              </a:rPr>
              <a:t>Containers can be put into same docker pseudo-network.</a:t>
            </a:r>
          </a:p>
          <a:p>
            <a:pPr marL="229870" indent="-229870">
              <a:buFont typeface="Arial"/>
              <a:buChar char="•"/>
            </a:pPr>
            <a:r>
              <a:rPr lang="en-US" dirty="0">
                <a:latin typeface="Open Sans"/>
              </a:rPr>
              <a:t>Containers will only stay run until </a:t>
            </a:r>
            <a:r>
              <a:rPr lang="en-US" dirty="0" err="1">
                <a:latin typeface="Open Sans"/>
              </a:rPr>
              <a:t>entrypoint</a:t>
            </a:r>
            <a:r>
              <a:rPr lang="en-US" dirty="0">
                <a:latin typeface="Open Sans"/>
              </a:rPr>
              <a:t> process exits (PID 0).</a:t>
            </a:r>
          </a:p>
          <a:p>
            <a:pPr marL="229870" indent="-229870">
              <a:buFont typeface="Arial"/>
              <a:buChar char="•"/>
            </a:pPr>
            <a:r>
              <a:rPr lang="en-US" dirty="0">
                <a:latin typeface="Open Sans"/>
              </a:rPr>
              <a:t>By default, container data is deleted when containers are deleted.</a:t>
            </a:r>
          </a:p>
          <a:p>
            <a:pPr marL="796607" lvl="1" indent="-229870">
              <a:buFont typeface="Arial"/>
              <a:buChar char="•"/>
            </a:pPr>
            <a:r>
              <a:rPr lang="en-US" dirty="0">
                <a:latin typeface="Open Sans"/>
              </a:rPr>
              <a:t>More to come on this subject.</a:t>
            </a:r>
          </a:p>
          <a:p>
            <a:pPr marL="229870" indent="-229870">
              <a:buFont typeface="Arial"/>
              <a:buChar char="•"/>
            </a:pPr>
            <a:endParaRPr lang="en-US" dirty="0">
              <a:latin typeface="Open Sans"/>
            </a:endParaRPr>
          </a:p>
          <a:p>
            <a:pPr marL="229870" indent="-229870">
              <a:buFont typeface="Arial"/>
              <a:buChar char="•"/>
            </a:pPr>
            <a:endParaRPr lang="en-US" dirty="0">
              <a:latin typeface="Open Sans"/>
            </a:endParaRPr>
          </a:p>
          <a:p>
            <a:pPr marL="0" indent="0">
              <a:buNone/>
            </a:pPr>
            <a:endParaRPr lang="en-US" sz="2000" dirty="0">
              <a:latin typeface="Consolas"/>
            </a:endParaRPr>
          </a:p>
          <a:p>
            <a:pPr marL="229870" indent="-229870"/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7182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8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71547" y="1059960"/>
            <a:ext cx="834653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defTabSz="1219170">
              <a:defRPr/>
            </a:pPr>
            <a:endParaRPr lang="en-US" sz="2400" kern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About Docker</a:t>
            </a:r>
            <a:endParaRPr 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 Building an image</a:t>
            </a:r>
          </a:p>
        </p:txBody>
      </p:sp>
      <p:sp>
        <p:nvSpPr>
          <p:cNvPr id="18" name="Text Placeholder 6"/>
          <p:cNvSpPr txBox="1">
            <a:spLocks/>
          </p:cNvSpPr>
          <p:nvPr/>
        </p:nvSpPr>
        <p:spPr>
          <a:xfrm>
            <a:off x="822392" y="1652174"/>
            <a:ext cx="11369608" cy="4156075"/>
          </a:xfrm>
          <a:prstGeom prst="rect">
            <a:avLst/>
          </a:prstGeom>
        </p:spPr>
        <p:txBody>
          <a:bodyPr anchor="t">
            <a:noAutofit/>
          </a:bodyPr>
          <a:lstStyle>
            <a:lvl1pPr marL="230188" indent="-230188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925" indent="-227013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9538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85950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54275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Consolas"/>
              </a:rPr>
              <a:t># docker build -t &lt;registry&gt;/&lt;image&gt;:&lt;tag&gt; /path/to/</a:t>
            </a:r>
            <a:r>
              <a:rPr lang="en-US" sz="1800" dirty="0" err="1">
                <a:latin typeface="Consolas"/>
              </a:rPr>
              <a:t>DockerFile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latin typeface="Consolas"/>
              </a:rPr>
              <a:t># The -t tells docker to tag the resulting image for</a:t>
            </a:r>
            <a:r>
              <a:rPr lang="en-US" sz="1800" dirty="0">
                <a:latin typeface="Open Sans"/>
              </a:rPr>
              <a:t> </a:t>
            </a:r>
            <a:r>
              <a:rPr lang="en-US" sz="1800" b="1" dirty="0">
                <a:latin typeface="Consolas"/>
              </a:rPr>
              <a:t>pushing</a:t>
            </a:r>
            <a:r>
              <a:rPr lang="en-US" sz="1800" dirty="0">
                <a:latin typeface="Consolas"/>
              </a:rPr>
              <a:t> into the registry/</a:t>
            </a:r>
            <a:r>
              <a:rPr lang="en-US" sz="1800" dirty="0" err="1">
                <a:latin typeface="Consolas"/>
              </a:rPr>
              <a:t>image:tag</a:t>
            </a:r>
            <a:r>
              <a:rPr lang="en-US" sz="1800" dirty="0">
                <a:latin typeface="Consolas"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</a:rPr>
              <a:t># This can be omitted </a:t>
            </a:r>
            <a:r>
              <a:rPr lang="en-US" sz="1800" b="1" dirty="0">
                <a:latin typeface="Consolas"/>
              </a:rPr>
              <a:t>if</a:t>
            </a:r>
            <a:r>
              <a:rPr lang="en-US" sz="1800" dirty="0">
                <a:latin typeface="Open Sans"/>
              </a:rPr>
              <a:t> </a:t>
            </a:r>
            <a:r>
              <a:rPr lang="en-US" sz="1800" dirty="0">
                <a:latin typeface="Consolas"/>
              </a:rPr>
              <a:t>you do</a:t>
            </a:r>
            <a:r>
              <a:rPr lang="en-US" sz="1800" dirty="0">
                <a:latin typeface="Open Sans"/>
              </a:rPr>
              <a:t> </a:t>
            </a:r>
            <a:r>
              <a:rPr lang="en-US" sz="1800" b="1" dirty="0">
                <a:latin typeface="Consolas"/>
              </a:rPr>
              <a:t>not</a:t>
            </a:r>
            <a:r>
              <a:rPr lang="en-US" sz="1800" dirty="0">
                <a:latin typeface="Consolas"/>
              </a:rPr>
              <a:t> intend to tag the image for</a:t>
            </a:r>
            <a:r>
              <a:rPr lang="en-US" sz="1800" dirty="0">
                <a:latin typeface="Open Sans"/>
              </a:rPr>
              <a:t> </a:t>
            </a:r>
            <a:r>
              <a:rPr lang="en-US" sz="1800" b="1" dirty="0">
                <a:latin typeface="Consolas"/>
              </a:rPr>
              <a:t>pushing</a:t>
            </a:r>
            <a:r>
              <a:rPr lang="en-US" sz="1800" dirty="0">
                <a:latin typeface="Consolas"/>
              </a:rPr>
              <a:t> or you plan on doing it manually at a later date.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</a:rPr>
              <a:t>$ ls /space/</a:t>
            </a:r>
            <a:r>
              <a:rPr lang="en-US" sz="1800" dirty="0" err="1">
                <a:latin typeface="Consolas"/>
              </a:rPr>
              <a:t>docker_stuff</a:t>
            </a:r>
            <a:r>
              <a:rPr lang="en-US" sz="1800" dirty="0">
                <a:latin typeface="Consolas"/>
              </a:rPr>
              <a:t>/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>
                <a:latin typeface="Consolas"/>
              </a:rPr>
              <a:t>Dockerfile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latin typeface="Consolas"/>
              </a:rPr>
              <a:t>$ docker build /space/</a:t>
            </a:r>
            <a:r>
              <a:rPr lang="en-US" sz="1800" dirty="0" err="1">
                <a:latin typeface="Consolas"/>
              </a:rPr>
              <a:t>docker_stuff</a:t>
            </a:r>
            <a:r>
              <a:rPr lang="en-US" sz="1800" dirty="0">
                <a:latin typeface="Consolas"/>
              </a:rPr>
              <a:t>/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latin typeface="Consolas"/>
              </a:rPr>
              <a:t>Sending build context to Docker </a:t>
            </a:r>
            <a:r>
              <a:rPr lang="en-US" sz="1800" dirty="0" err="1">
                <a:latin typeface="Consolas"/>
              </a:rPr>
              <a:t>daemone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latin typeface="Consolas"/>
              </a:rPr>
              <a:t>...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latin typeface="Consolas"/>
              </a:rPr>
              <a:t>Successfully built f3c2c3f85668</a:t>
            </a:r>
            <a:endParaRPr lang="en-US" sz="1800" dirty="0"/>
          </a:p>
          <a:p>
            <a:pPr marL="0" indent="0">
              <a:buNone/>
            </a:pPr>
            <a:r>
              <a:rPr lang="en-US" sz="1800" dirty="0">
                <a:latin typeface="Consolas"/>
              </a:rPr>
              <a:t>$ docker run [options] f3c2c3f85668 [command]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</a:rPr>
              <a:t>$ docker tag f3c2c3f85668 &lt;registry&gt;/&lt;image&gt;:&lt;tag&gt;</a:t>
            </a:r>
            <a:endParaRPr lang="en-US" sz="1800" dirty="0"/>
          </a:p>
          <a:p>
            <a:pPr marL="229870" indent="-229870">
              <a:buFont typeface="Arial"/>
              <a:buChar char="•"/>
            </a:pPr>
            <a:endParaRPr lang="en-US" dirty="0">
              <a:latin typeface="Open Sans"/>
            </a:endParaRPr>
          </a:p>
          <a:p>
            <a:pPr marL="0" indent="0">
              <a:buNone/>
            </a:pPr>
            <a:endParaRPr lang="en-US" sz="2000" dirty="0">
              <a:latin typeface="Consolas"/>
            </a:endParaRPr>
          </a:p>
          <a:p>
            <a:pPr marL="229870" indent="-229870"/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0362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3059361"/>
            <a:ext cx="10363200" cy="1362075"/>
          </a:xfrm>
        </p:spPr>
        <p:txBody>
          <a:bodyPr/>
          <a:lstStyle/>
          <a:p>
            <a:r>
              <a:rPr lang="en-US" sz="5300"/>
              <a:t>The First Exercise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970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9C23-99B9-40C7-8E7F-4D402963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first Dockerfile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A0E979-952D-41BB-92FF-92701500F705}"/>
              </a:ext>
            </a:extLst>
          </p:cNvPr>
          <p:cNvSpPr/>
          <p:nvPr/>
        </p:nvSpPr>
        <p:spPr>
          <a:xfrm>
            <a:off x="767644" y="988166"/>
            <a:ext cx="9364328" cy="5355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dirty="0"/>
              <a:t>FROM ubuntu:18.04</a:t>
            </a:r>
          </a:p>
          <a:p>
            <a:endParaRPr lang="en-US" dirty="0"/>
          </a:p>
          <a:p>
            <a:r>
              <a:rPr lang="en-US" dirty="0"/>
              <a:t>#Install some dependencies</a:t>
            </a:r>
          </a:p>
          <a:p>
            <a:r>
              <a:rPr lang="en-US" dirty="0"/>
              <a:t>RUN apt-get update; apt-get install -y fortune </a:t>
            </a:r>
            <a:r>
              <a:rPr lang="en-US" dirty="0" err="1"/>
              <a:t>cowsay</a:t>
            </a:r>
            <a:endParaRPr lang="en-US" dirty="0"/>
          </a:p>
          <a:p>
            <a:endParaRPr lang="en-US" dirty="0"/>
          </a:p>
          <a:p>
            <a:r>
              <a:rPr lang="en-US" dirty="0"/>
              <a:t>#Make a home directory and add a dummy user</a:t>
            </a:r>
          </a:p>
          <a:p>
            <a:r>
              <a:rPr lang="en-US" dirty="0"/>
              <a:t>RUN </a:t>
            </a:r>
            <a:r>
              <a:rPr lang="en-US" dirty="0" err="1"/>
              <a:t>mkdir</a:t>
            </a:r>
            <a:r>
              <a:rPr lang="en-US" dirty="0"/>
              <a:t> -p /home/</a:t>
            </a:r>
            <a:r>
              <a:rPr lang="en-US" dirty="0" err="1"/>
              <a:t>dummy_user</a:t>
            </a:r>
            <a:r>
              <a:rPr lang="en-US" dirty="0"/>
              <a:t>; </a:t>
            </a:r>
            <a:r>
              <a:rPr lang="en-US" dirty="0" err="1"/>
              <a:t>useradd</a:t>
            </a:r>
            <a:r>
              <a:rPr lang="en-US" dirty="0"/>
              <a:t> -d /home/</a:t>
            </a:r>
            <a:r>
              <a:rPr lang="en-US" dirty="0" err="1"/>
              <a:t>dummy_user</a:t>
            </a:r>
            <a:r>
              <a:rPr lang="en-US" dirty="0"/>
              <a:t> -s /bin/bash </a:t>
            </a:r>
            <a:r>
              <a:rPr lang="en-US" dirty="0" err="1"/>
              <a:t>dummy_user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#Make a workspace directory and make sure anyone can write to it</a:t>
            </a:r>
          </a:p>
          <a:p>
            <a:r>
              <a:rPr lang="en-US" dirty="0"/>
              <a:t>RUN </a:t>
            </a:r>
            <a:r>
              <a:rPr lang="en-US" dirty="0" err="1"/>
              <a:t>mkdir</a:t>
            </a:r>
            <a:r>
              <a:rPr lang="en-US" dirty="0"/>
              <a:t> -p /workspace; </a:t>
            </a:r>
            <a:r>
              <a:rPr lang="en-US" dirty="0" err="1"/>
              <a:t>chmod</a:t>
            </a:r>
            <a:r>
              <a:rPr lang="en-US" dirty="0"/>
              <a:t> -R 777 /workspace</a:t>
            </a:r>
          </a:p>
          <a:p>
            <a:endParaRPr lang="en-US" dirty="0"/>
          </a:p>
          <a:p>
            <a:r>
              <a:rPr lang="en-US" dirty="0"/>
              <a:t>#Switch to dummy user</a:t>
            </a:r>
          </a:p>
          <a:p>
            <a:r>
              <a:rPr lang="en-US" dirty="0"/>
              <a:t>USER </a:t>
            </a:r>
            <a:r>
              <a:rPr lang="en-US" dirty="0" err="1"/>
              <a:t>dummy_user</a:t>
            </a:r>
            <a:endParaRPr lang="en-US" dirty="0"/>
          </a:p>
          <a:p>
            <a:endParaRPr lang="en-US" dirty="0"/>
          </a:p>
          <a:p>
            <a:r>
              <a:rPr lang="en-US" dirty="0"/>
              <a:t>ENV PATH=/</a:t>
            </a:r>
            <a:r>
              <a:rPr lang="en-US" dirty="0" err="1"/>
              <a:t>usr</a:t>
            </a:r>
            <a:r>
              <a:rPr lang="en-US" dirty="0"/>
              <a:t>/games/:$PATH</a:t>
            </a:r>
          </a:p>
          <a:p>
            <a:endParaRPr lang="en-US" dirty="0"/>
          </a:p>
          <a:p>
            <a:r>
              <a:rPr lang="en-US" dirty="0"/>
              <a:t>ENTRYPOINT ["bash", "-c"]</a:t>
            </a:r>
          </a:p>
          <a:p>
            <a:r>
              <a:rPr lang="en-US" dirty="0"/>
              <a:t>CMD ["fortune /</a:t>
            </a:r>
            <a:r>
              <a:rPr lang="en-US" dirty="0" err="1"/>
              <a:t>usr</a:t>
            </a:r>
            <a:r>
              <a:rPr lang="en-US" dirty="0"/>
              <a:t>/share/games/fortunes/literature | </a:t>
            </a:r>
            <a:r>
              <a:rPr lang="en-US" dirty="0" err="1"/>
              <a:t>cowsay</a:t>
            </a:r>
            <a:r>
              <a:rPr lang="en-US" dirty="0"/>
              <a:t>"]</a:t>
            </a:r>
          </a:p>
        </p:txBody>
      </p:sp>
    </p:spTree>
    <p:extLst>
      <p:ext uri="{BB962C8B-B14F-4D97-AF65-F5344CB8AC3E}">
        <p14:creationId xmlns:p14="http://schemas.microsoft.com/office/powerpoint/2010/main" val="124045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71547" y="1059960"/>
            <a:ext cx="834653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defTabSz="1219170">
              <a:defRPr/>
            </a:pPr>
            <a:endParaRPr lang="en-US" sz="2400" kern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650"/>
              <a:t>What is covered in this tutorial?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34420FD-399F-4919-BB10-7818E0FFB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1139996"/>
            <a:ext cx="10515600" cy="4792668"/>
          </a:xfrm>
        </p:spPr>
        <p:txBody>
          <a:bodyPr vert="horz" lIns="91440" tIns="45720" rIns="91440" bIns="45720" numCol="1" rtlCol="0"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/>
              <a:t>About us and Rogue Wave Software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About Docker</a:t>
            </a:r>
          </a:p>
          <a:p>
            <a:pPr marL="514350" indent="-514350">
              <a:buAutoNum type="arabicPeriod"/>
            </a:pPr>
            <a:r>
              <a:rPr lang="en-US" sz="2400"/>
              <a:t>Installing Docker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Downloading images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Running containers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Use commands and parameters</a:t>
            </a:r>
          </a:p>
          <a:p>
            <a:pPr marL="514350" indent="-514350">
              <a:buAutoNum type="arabicPeriod"/>
            </a:pPr>
            <a:r>
              <a:rPr lang="en-US" sz="2400"/>
              <a:t>Container and image management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Using a registry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Gotchas, tips and tricks</a:t>
            </a:r>
          </a:p>
          <a:p>
            <a:pPr marL="0" indent="0">
              <a:buNone/>
            </a:pPr>
            <a:endParaRPr lang="en-US"/>
          </a:p>
          <a:p>
            <a:pPr marL="514350" indent="-514350">
              <a:buFont typeface="+mj-lt"/>
              <a:buAutoNum type="arabicPeriod"/>
            </a:pP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2B43EF-1A29-4D2F-91DE-C709D4660D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5826524" y="453049"/>
            <a:ext cx="5411301" cy="671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8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C095-0F33-48E9-AA3E-A8138B1B6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Dockerfile interactions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8F700-F1CD-4FEA-AEAF-4CA30041C3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Some useful docker build commands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77D942-BF6C-4A6C-BAAF-09B1FBE9548C}"/>
              </a:ext>
            </a:extLst>
          </p:cNvPr>
          <p:cNvSpPr/>
          <p:nvPr/>
        </p:nvSpPr>
        <p:spPr>
          <a:xfrm>
            <a:off x="767643" y="3738126"/>
            <a:ext cx="8702929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dirty="0"/>
              <a:t># cd /path/to/</a:t>
            </a:r>
            <a:r>
              <a:rPr lang="en-US" dirty="0" err="1"/>
              <a:t>Dockerfile</a:t>
            </a:r>
            <a:endParaRPr lang="en-US" dirty="0"/>
          </a:p>
          <a:p>
            <a:r>
              <a:rPr lang="en-US" dirty="0"/>
              <a:t># docker build -t </a:t>
            </a:r>
            <a:r>
              <a:rPr lang="en-US" dirty="0" err="1"/>
              <a:t>cowsays:latest</a:t>
            </a:r>
            <a:r>
              <a:rPr lang="en-US" dirty="0"/>
              <a:t> 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BAB2EB-0E9E-483B-9A02-282CFBC031F5}"/>
              </a:ext>
            </a:extLst>
          </p:cNvPr>
          <p:cNvSpPr/>
          <p:nvPr/>
        </p:nvSpPr>
        <p:spPr>
          <a:xfrm>
            <a:off x="767644" y="1986812"/>
            <a:ext cx="8702930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dirty="0"/>
              <a:t># docker build --help</a:t>
            </a:r>
          </a:p>
          <a:p>
            <a:r>
              <a:rPr lang="en-US" dirty="0"/>
              <a:t> -c, --</a:t>
            </a:r>
            <a:r>
              <a:rPr lang="en-US" dirty="0" err="1"/>
              <a:t>cpu</a:t>
            </a:r>
            <a:r>
              <a:rPr lang="en-US" dirty="0"/>
              <a:t>-shares </a:t>
            </a:r>
            <a:r>
              <a:rPr lang="en-US" dirty="0" err="1"/>
              <a:t>int</a:t>
            </a:r>
            <a:r>
              <a:rPr lang="en-US" dirty="0"/>
              <a:t> …………. CPU shares (relative weight)</a:t>
            </a:r>
          </a:p>
          <a:p>
            <a:r>
              <a:rPr lang="en-US" dirty="0"/>
              <a:t> -f, --file string …………………. Name of the </a:t>
            </a:r>
            <a:r>
              <a:rPr lang="en-US" dirty="0" err="1"/>
              <a:t>Dockerfile</a:t>
            </a:r>
            <a:r>
              <a:rPr lang="en-US" dirty="0"/>
              <a:t> (Default is 'PATH/</a:t>
            </a:r>
            <a:r>
              <a:rPr lang="en-US" dirty="0" err="1"/>
              <a:t>Dockerfile</a:t>
            </a:r>
            <a:r>
              <a:rPr lang="en-US" dirty="0"/>
              <a:t>’)</a:t>
            </a:r>
          </a:p>
          <a:p>
            <a:r>
              <a:rPr lang="en-US" dirty="0"/>
              <a:t> -q, --quiet ………………………. Suppress the build output and print image ID on success</a:t>
            </a:r>
          </a:p>
          <a:p>
            <a:r>
              <a:rPr lang="en-US" dirty="0"/>
              <a:t> -t, --tag list …………………….. Name and optionally a tag in the '</a:t>
            </a:r>
            <a:r>
              <a:rPr lang="en-US" dirty="0" err="1"/>
              <a:t>name:tag</a:t>
            </a:r>
            <a:r>
              <a:rPr lang="en-US" dirty="0"/>
              <a:t>' format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68025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C095-0F33-48E9-AA3E-A8138B1B6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 dirty="0"/>
              <a:t>Container interactions (docker run)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0A8BD7-DAFA-C548-B5AB-5C583D5F8B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Some useful docker run arguments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662577-40CD-44D3-94D8-3424621C7C3B}"/>
              </a:ext>
            </a:extLst>
          </p:cNvPr>
          <p:cNvSpPr/>
          <p:nvPr/>
        </p:nvSpPr>
        <p:spPr>
          <a:xfrm>
            <a:off x="403662" y="1754839"/>
            <a:ext cx="8722585" cy="3416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dirty="0"/>
              <a:t># docker run --help</a:t>
            </a:r>
          </a:p>
          <a:p>
            <a:r>
              <a:rPr lang="en-US" dirty="0"/>
              <a:t> --</a:t>
            </a:r>
            <a:r>
              <a:rPr lang="en-US" dirty="0" err="1"/>
              <a:t>entrypoint</a:t>
            </a:r>
            <a:r>
              <a:rPr lang="en-US" dirty="0"/>
              <a:t> string ……………… Overwrite the default ENTRYPOINT of the image</a:t>
            </a:r>
          </a:p>
          <a:p>
            <a:r>
              <a:rPr lang="en-US" dirty="0"/>
              <a:t> </a:t>
            </a:r>
            <a:r>
              <a:rPr lang="fr-FR" dirty="0"/>
              <a:t>-e, --</a:t>
            </a:r>
            <a:r>
              <a:rPr lang="fr-FR" dirty="0" err="1"/>
              <a:t>env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………………………... Set </a:t>
            </a:r>
            <a:r>
              <a:rPr lang="fr-FR" dirty="0" err="1"/>
              <a:t>environment</a:t>
            </a:r>
            <a:r>
              <a:rPr lang="fr-FR" dirty="0"/>
              <a:t> variables</a:t>
            </a:r>
            <a:endParaRPr lang="en-US" dirty="0"/>
          </a:p>
          <a:p>
            <a:r>
              <a:rPr lang="en-US" dirty="0"/>
              <a:t> -c, --</a:t>
            </a:r>
            <a:r>
              <a:rPr lang="en-US" dirty="0" err="1"/>
              <a:t>cpu</a:t>
            </a:r>
            <a:r>
              <a:rPr lang="en-US" dirty="0"/>
              <a:t>-shares </a:t>
            </a:r>
            <a:r>
              <a:rPr lang="en-US" dirty="0" err="1"/>
              <a:t>int</a:t>
            </a:r>
            <a:r>
              <a:rPr lang="en-US" dirty="0"/>
              <a:t> …………….. CPU shares (relative weight)</a:t>
            </a:r>
          </a:p>
          <a:p>
            <a:r>
              <a:rPr lang="en-US" dirty="0"/>
              <a:t>      --</a:t>
            </a:r>
            <a:r>
              <a:rPr lang="en-US" dirty="0" err="1"/>
              <a:t>cpus</a:t>
            </a:r>
            <a:r>
              <a:rPr lang="en-US" dirty="0"/>
              <a:t> decimal ……………….  Number of CPUs</a:t>
            </a:r>
          </a:p>
          <a:p>
            <a:r>
              <a:rPr lang="en-US" dirty="0"/>
              <a:t> -d, --detach ………………………… Run container in background and print container ID</a:t>
            </a:r>
          </a:p>
          <a:p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, --interactive ……………………. Keep STDIN open even if not attached</a:t>
            </a:r>
          </a:p>
          <a:p>
            <a:r>
              <a:rPr lang="en-US" dirty="0"/>
              <a:t> --name string ……………………… Assign a name to the container</a:t>
            </a:r>
          </a:p>
          <a:p>
            <a:r>
              <a:rPr lang="en-US" dirty="0"/>
              <a:t> -p, --publish list ………………….. Publish a container's port(s) to the host</a:t>
            </a:r>
          </a:p>
          <a:p>
            <a:r>
              <a:rPr lang="en-US" dirty="0"/>
              <a:t> -t, --</a:t>
            </a:r>
            <a:r>
              <a:rPr lang="en-US" dirty="0" err="1"/>
              <a:t>tty</a:t>
            </a:r>
            <a:r>
              <a:rPr lang="en-US" dirty="0"/>
              <a:t> ………………………………… Allocate a pseudo-TTY</a:t>
            </a:r>
          </a:p>
          <a:p>
            <a:r>
              <a:rPr lang="en-US" dirty="0"/>
              <a:t> -u, --user string …………………... Username or UID (format: &lt;</a:t>
            </a:r>
            <a:r>
              <a:rPr lang="en-US" dirty="0" err="1"/>
              <a:t>name|uid</a:t>
            </a:r>
            <a:r>
              <a:rPr lang="en-US" dirty="0"/>
              <a:t>&gt;[:&lt;</a:t>
            </a:r>
            <a:r>
              <a:rPr lang="en-US" dirty="0" err="1"/>
              <a:t>group|gid</a:t>
            </a:r>
            <a:r>
              <a:rPr lang="en-US" dirty="0"/>
              <a:t>&gt;])</a:t>
            </a:r>
          </a:p>
          <a:p>
            <a:r>
              <a:rPr lang="en-US" dirty="0"/>
              <a:t> -v, --volume list …………………… Bind mount a volume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A44DEC-D7D3-4AB0-A2C3-13FE174316D6}"/>
              </a:ext>
            </a:extLst>
          </p:cNvPr>
          <p:cNvSpPr/>
          <p:nvPr/>
        </p:nvSpPr>
        <p:spPr>
          <a:xfrm>
            <a:off x="403662" y="5262118"/>
            <a:ext cx="8722586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dirty="0"/>
              <a:t># docker run </a:t>
            </a:r>
            <a:r>
              <a:rPr lang="en-US" dirty="0" err="1"/>
              <a:t>cowsays</a:t>
            </a:r>
            <a:endParaRPr lang="en-US" dirty="0"/>
          </a:p>
          <a:p>
            <a:r>
              <a:rPr lang="en-US" dirty="0"/>
              <a:t># docker run --name </a:t>
            </a:r>
            <a:r>
              <a:rPr lang="en-US" dirty="0" err="1"/>
              <a:t>my_first_container</a:t>
            </a:r>
            <a:r>
              <a:rPr lang="en-US" dirty="0"/>
              <a:t> -it --</a:t>
            </a:r>
            <a:r>
              <a:rPr lang="en-US" dirty="0" err="1"/>
              <a:t>entrypoint</a:t>
            </a:r>
            <a:r>
              <a:rPr lang="en-US" dirty="0"/>
              <a:t> /bin/bash </a:t>
            </a:r>
            <a:r>
              <a:rPr lang="en-US" dirty="0" err="1"/>
              <a:t>cowsays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95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C095-0F33-48E9-AA3E-A8138B1B6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Container interactions (docker run)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0A8BD7-DAFA-C548-B5AB-5C583D5F8B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Passing environment variables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A44DEC-D7D3-4AB0-A2C3-13FE174316D6}"/>
              </a:ext>
            </a:extLst>
          </p:cNvPr>
          <p:cNvSpPr/>
          <p:nvPr/>
        </p:nvSpPr>
        <p:spPr>
          <a:xfrm>
            <a:off x="767643" y="3128518"/>
            <a:ext cx="10147825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anchor="t">
            <a:spAutoFit/>
          </a:bodyPr>
          <a:lstStyle/>
          <a:p>
            <a:r>
              <a:rPr lang="en-US" sz="3000" dirty="0"/>
              <a:t># docker run –e EXECUTION_SUITE=sanity –e USER=$LOGNAME </a:t>
            </a:r>
            <a:r>
              <a:rPr lang="en-US" sz="3000" dirty="0" err="1"/>
              <a:t>cowsays</a:t>
            </a:r>
            <a:endParaRPr lang="en-US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D9EF3-752E-43DE-93D0-F7781FC51107}"/>
              </a:ext>
            </a:extLst>
          </p:cNvPr>
          <p:cNvSpPr txBox="1"/>
          <p:nvPr/>
        </p:nvSpPr>
        <p:spPr>
          <a:xfrm>
            <a:off x="876300" y="2146300"/>
            <a:ext cx="5372100" cy="55399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/>
              <a:t>-e &lt;name&gt;:&lt;value&gt;</a:t>
            </a:r>
          </a:p>
        </p:txBody>
      </p:sp>
    </p:spTree>
    <p:extLst>
      <p:ext uri="{BB962C8B-B14F-4D97-AF65-F5344CB8AC3E}">
        <p14:creationId xmlns:p14="http://schemas.microsoft.com/office/powerpoint/2010/main" val="127255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C095-0F33-48E9-AA3E-A8138B1B6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Container interactions (docker run)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0A8BD7-DAFA-C548-B5AB-5C583D5F8B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Mounting volumes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A44DEC-D7D3-4AB0-A2C3-13FE174316D6}"/>
              </a:ext>
            </a:extLst>
          </p:cNvPr>
          <p:cNvSpPr/>
          <p:nvPr/>
        </p:nvSpPr>
        <p:spPr>
          <a:xfrm>
            <a:off x="958143" y="3077718"/>
            <a:ext cx="10147825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anchor="t">
            <a:spAutoFit/>
          </a:bodyPr>
          <a:lstStyle/>
          <a:p>
            <a:r>
              <a:rPr lang="en-US" sz="3200" dirty="0"/>
              <a:t># docker run –v /</a:t>
            </a:r>
            <a:r>
              <a:rPr lang="en-US" sz="3200" dirty="0" err="1"/>
              <a:t>sharedlib</a:t>
            </a:r>
            <a:r>
              <a:rPr lang="en-US" sz="3200" dirty="0"/>
              <a:t>:/space/testing/ </a:t>
            </a:r>
            <a:r>
              <a:rPr lang="en-US" sz="3200" dirty="0" err="1"/>
              <a:t>cowsays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151A59-5E96-4B37-8D73-109CB333B4FE}"/>
              </a:ext>
            </a:extLst>
          </p:cNvPr>
          <p:cNvSpPr txBox="1"/>
          <p:nvPr/>
        </p:nvSpPr>
        <p:spPr>
          <a:xfrm>
            <a:off x="876300" y="2146300"/>
            <a:ext cx="7023100" cy="55399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/>
              <a:t>-v &lt;source&gt;:&lt;destination&gt;:&lt;options&gt;</a:t>
            </a:r>
          </a:p>
        </p:txBody>
      </p:sp>
    </p:spTree>
    <p:extLst>
      <p:ext uri="{BB962C8B-B14F-4D97-AF65-F5344CB8AC3E}">
        <p14:creationId xmlns:p14="http://schemas.microsoft.com/office/powerpoint/2010/main" val="303156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8F700-F1CD-4FEA-AEAF-4CA30041C3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Some useful image interaction commands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5074901-0720-5449-ABF9-5982A4B3F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Interactions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F8A7BE-928B-4BD3-901A-13E7C890827A}"/>
              </a:ext>
            </a:extLst>
          </p:cNvPr>
          <p:cNvSpPr/>
          <p:nvPr/>
        </p:nvSpPr>
        <p:spPr>
          <a:xfrm>
            <a:off x="767644" y="1778531"/>
            <a:ext cx="9055625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dirty="0"/>
              <a:t># docker commit --help</a:t>
            </a:r>
          </a:p>
          <a:p>
            <a:r>
              <a:rPr lang="en-US" dirty="0"/>
              <a:t>	Usage:  docker commit [OPTIONS] CONTAINER [REPOSITORY[:TAG]]</a:t>
            </a:r>
          </a:p>
          <a:p>
            <a:r>
              <a:rPr lang="en-US" dirty="0"/>
              <a:t>	Create a new image from a container's changes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B21FC5-4948-4B35-AE50-82E0AE273654}"/>
              </a:ext>
            </a:extLst>
          </p:cNvPr>
          <p:cNvSpPr/>
          <p:nvPr/>
        </p:nvSpPr>
        <p:spPr>
          <a:xfrm>
            <a:off x="3048000" y="25518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0E8C60-C2F8-435D-ACB1-F7438098B6EA}"/>
              </a:ext>
            </a:extLst>
          </p:cNvPr>
          <p:cNvSpPr/>
          <p:nvPr/>
        </p:nvSpPr>
        <p:spPr>
          <a:xfrm>
            <a:off x="767639" y="2776907"/>
            <a:ext cx="9055625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dirty="0"/>
              <a:t># docker tag --help</a:t>
            </a:r>
          </a:p>
          <a:p>
            <a:r>
              <a:rPr lang="en-US" dirty="0"/>
              <a:t>	Usage:  docker tag SOURCE_IMAGE[:TAG] TARGET_IMAGE[:TAG]</a:t>
            </a:r>
          </a:p>
          <a:p>
            <a:r>
              <a:rPr lang="en-US" dirty="0"/>
              <a:t>	Create a tag TARGET_IMAGE that refers to SOURCE_IMAGE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17E215-0197-4193-BE5E-46A95B00A9CA}"/>
              </a:ext>
            </a:extLst>
          </p:cNvPr>
          <p:cNvSpPr/>
          <p:nvPr/>
        </p:nvSpPr>
        <p:spPr>
          <a:xfrm>
            <a:off x="767640" y="3775283"/>
            <a:ext cx="9055625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dirty="0"/>
              <a:t># docker </a:t>
            </a:r>
            <a:r>
              <a:rPr lang="en-US" dirty="0" err="1"/>
              <a:t>ps</a:t>
            </a:r>
            <a:r>
              <a:rPr lang="en-US" dirty="0"/>
              <a:t> --help</a:t>
            </a:r>
          </a:p>
          <a:p>
            <a:r>
              <a:rPr lang="en-US" dirty="0"/>
              <a:t>	Usage:  docker </a:t>
            </a:r>
            <a:r>
              <a:rPr lang="en-US" dirty="0" err="1"/>
              <a:t>ps</a:t>
            </a:r>
            <a:r>
              <a:rPr lang="en-US" dirty="0"/>
              <a:t> [OPTIONS]</a:t>
            </a:r>
          </a:p>
          <a:p>
            <a:r>
              <a:rPr lang="en-US" dirty="0"/>
              <a:t>	List containers</a:t>
            </a:r>
          </a:p>
          <a:p>
            <a:r>
              <a:rPr lang="en-US" dirty="0"/>
              <a:t>-a, --all ……………… Show all containers (default shows just running)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2FACE8-1CBC-449F-855F-6FDE393249DB}"/>
              </a:ext>
            </a:extLst>
          </p:cNvPr>
          <p:cNvSpPr/>
          <p:nvPr/>
        </p:nvSpPr>
        <p:spPr>
          <a:xfrm>
            <a:off x="767639" y="5075508"/>
            <a:ext cx="9055625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dirty="0"/>
              <a:t># docker images --help</a:t>
            </a:r>
          </a:p>
          <a:p>
            <a:r>
              <a:rPr lang="en-US" dirty="0"/>
              <a:t>	Usage:  docker images [OPTIONS] [REPOSITORY[:TAG]]</a:t>
            </a:r>
          </a:p>
          <a:p>
            <a:r>
              <a:rPr lang="en-US" dirty="0"/>
              <a:t>	List images</a:t>
            </a:r>
          </a:p>
        </p:txBody>
      </p:sp>
    </p:spTree>
    <p:extLst>
      <p:ext uri="{BB962C8B-B14F-4D97-AF65-F5344CB8AC3E}">
        <p14:creationId xmlns:p14="http://schemas.microsoft.com/office/powerpoint/2010/main" val="116624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C095-0F33-48E9-AA3E-A8138B1B6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 dirty="0"/>
              <a:t>Forgot something?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8F700-F1CD-4FEA-AEAF-4CA30041C3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3100" dirty="0"/>
              <a:t>A little trick to save your bacon</a:t>
            </a:r>
            <a:endParaRPr lang="en-US" dirty="0">
              <a:latin typeface="Open Sans Semibold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C41AF4-BD6A-445A-B70F-85F66C4EA539}"/>
              </a:ext>
            </a:extLst>
          </p:cNvPr>
          <p:cNvSpPr/>
          <p:nvPr/>
        </p:nvSpPr>
        <p:spPr>
          <a:xfrm>
            <a:off x="767644" y="5098870"/>
            <a:ext cx="9055625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dirty="0"/>
              <a:t># docker commit </a:t>
            </a:r>
            <a:r>
              <a:rPr lang="en-US" dirty="0" err="1"/>
              <a:t>my_first_container</a:t>
            </a:r>
            <a:r>
              <a:rPr lang="en-US" dirty="0"/>
              <a:t> </a:t>
            </a:r>
            <a:r>
              <a:rPr lang="en-US" dirty="0" err="1"/>
              <a:t>my_first_snapshot</a:t>
            </a:r>
            <a:endParaRPr lang="en-US" dirty="0"/>
          </a:p>
          <a:p>
            <a:r>
              <a:rPr lang="en-US" dirty="0"/>
              <a:t># docker run -it -p &lt;port&gt;:&lt;port&gt; -v /path/to/local/</a:t>
            </a:r>
            <a:r>
              <a:rPr lang="en-US" dirty="0" err="1"/>
              <a:t>dir</a:t>
            </a:r>
            <a:r>
              <a:rPr lang="en-US" dirty="0"/>
              <a:t>/:/path/to/docker/</a:t>
            </a:r>
            <a:r>
              <a:rPr lang="en-US" dirty="0" err="1"/>
              <a:t>dir</a:t>
            </a:r>
            <a:r>
              <a:rPr lang="en-US" dirty="0"/>
              <a:t> </a:t>
            </a:r>
            <a:r>
              <a:rPr lang="en-US" dirty="0" err="1"/>
              <a:t>my_first_snapshot</a:t>
            </a:r>
            <a:r>
              <a:rPr lang="en-US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C07B2A-6C7B-4356-A466-91B7DE1AA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34" y="1962333"/>
            <a:ext cx="10634133" cy="311713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06705" indent="-306705"/>
            <a:r>
              <a:rPr lang="en-US" dirty="0"/>
              <a:t>Volumes, ports, security options and some others can only be set at creation time. </a:t>
            </a:r>
          </a:p>
          <a:p>
            <a:pPr marL="306705" indent="-306705"/>
            <a:r>
              <a:rPr lang="en-US" dirty="0"/>
              <a:t>If you forgot something and want to save your work, exit, stop, commit and re-run with appropriate parameters.</a:t>
            </a:r>
          </a:p>
        </p:txBody>
      </p:sp>
    </p:spTree>
    <p:extLst>
      <p:ext uri="{BB962C8B-B14F-4D97-AF65-F5344CB8AC3E}">
        <p14:creationId xmlns:p14="http://schemas.microsoft.com/office/powerpoint/2010/main" val="252153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  <p:bldP spid="5" grpId="0" animBg="1"/>
      <p:bldP spid="6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C095-0F33-48E9-AA3E-A8138B1B6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Docker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C1B15-B179-4D34-8114-FC7AB50E3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06705" indent="-306705"/>
            <a:r>
              <a:rPr lang="en-US" dirty="0"/>
              <a:t>Persistent data not available in Docker by default</a:t>
            </a:r>
          </a:p>
          <a:p>
            <a:pPr marL="306705" indent="-306705"/>
            <a:r>
              <a:rPr lang="en-US" dirty="0"/>
              <a:t>Volumes can be used to maintain persistent data</a:t>
            </a:r>
          </a:p>
          <a:p>
            <a:pPr marL="306705" indent="-306705"/>
            <a:r>
              <a:rPr lang="en-US" dirty="0"/>
              <a:t>Can be shared among multiple containers</a:t>
            </a:r>
          </a:p>
          <a:p>
            <a:pPr marL="306705" indent="-306705"/>
            <a:r>
              <a:rPr lang="en-US" dirty="0"/>
              <a:t>Can store volumes remotely (cloud)</a:t>
            </a:r>
          </a:p>
          <a:p>
            <a:pPr marL="306705" indent="-306705"/>
            <a:r>
              <a:rPr lang="en-US" dirty="0">
                <a:ea typeface="+mn-lt"/>
                <a:cs typeface="+mn-lt"/>
              </a:rPr>
              <a:t>Volume does not increase the size of the container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306705" indent="-306705"/>
            <a:endParaRPr lang="en-US" dirty="0">
              <a:ea typeface="+mn-lt"/>
              <a:cs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8F700-F1CD-4FEA-AEAF-4CA30041C3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3100"/>
              <a:t>Persistent Data!</a:t>
            </a:r>
          </a:p>
        </p:txBody>
      </p:sp>
    </p:spTree>
    <p:extLst>
      <p:ext uri="{BB962C8B-B14F-4D97-AF65-F5344CB8AC3E}">
        <p14:creationId xmlns:p14="http://schemas.microsoft.com/office/powerpoint/2010/main" val="90271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4" grpI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C095-0F33-48E9-AA3E-A8138B1B6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Docker Volumes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8F700-F1CD-4FEA-AEAF-4CA30041C3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3100" dirty="0"/>
              <a:t>Create a volume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7A3F33-E861-403F-9C46-E6903BC2E683}"/>
              </a:ext>
            </a:extLst>
          </p:cNvPr>
          <p:cNvSpPr/>
          <p:nvPr/>
        </p:nvSpPr>
        <p:spPr>
          <a:xfrm>
            <a:off x="767644" y="5708872"/>
            <a:ext cx="10147825" cy="553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anchor="t">
            <a:spAutoFit/>
          </a:bodyPr>
          <a:lstStyle/>
          <a:p>
            <a:r>
              <a:rPr lang="en-US" sz="3000" dirty="0"/>
              <a:t># </a:t>
            </a:r>
            <a:r>
              <a:rPr lang="en-US" sz="3000" dirty="0">
                <a:latin typeface="Consolas"/>
              </a:rPr>
              <a:t>docker volume create first-</a:t>
            </a:r>
            <a:r>
              <a:rPr lang="en-US" sz="3000" dirty="0" err="1">
                <a:latin typeface="Consolas"/>
              </a:rPr>
              <a:t>vol</a:t>
            </a:r>
            <a:endParaRPr lang="en-US" sz="3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4DF8A0-F35D-4C84-B4C1-96EFE036D532}"/>
              </a:ext>
            </a:extLst>
          </p:cNvPr>
          <p:cNvSpPr/>
          <p:nvPr/>
        </p:nvSpPr>
        <p:spPr>
          <a:xfrm>
            <a:off x="767644" y="1778531"/>
            <a:ext cx="10147825" cy="37856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anchor="t">
            <a:spAutoFit/>
          </a:bodyPr>
          <a:lstStyle/>
          <a:p>
            <a:r>
              <a:rPr lang="en-US" sz="2000" dirty="0"/>
              <a:t># docker volume --help</a:t>
            </a:r>
          </a:p>
          <a:p>
            <a:endParaRPr lang="en-US" sz="2000" dirty="0"/>
          </a:p>
          <a:p>
            <a:r>
              <a:rPr lang="en-US" sz="2000" dirty="0"/>
              <a:t>Usage:  docker volume COMMAND</a:t>
            </a:r>
          </a:p>
          <a:p>
            <a:endParaRPr lang="en-US" sz="2000" dirty="0"/>
          </a:p>
          <a:p>
            <a:r>
              <a:rPr lang="en-US" sz="2000" dirty="0"/>
              <a:t>Manage volumes</a:t>
            </a:r>
          </a:p>
          <a:p>
            <a:endParaRPr lang="en-US" sz="2000" dirty="0"/>
          </a:p>
          <a:p>
            <a:r>
              <a:rPr lang="en-US" sz="2000" dirty="0"/>
              <a:t>Commands:</a:t>
            </a:r>
          </a:p>
          <a:p>
            <a:r>
              <a:rPr lang="en-US" sz="2000" dirty="0"/>
              <a:t>  create      </a:t>
            </a:r>
            <a:r>
              <a:rPr lang="en-US" sz="2000" dirty="0" err="1"/>
              <a:t>Create</a:t>
            </a:r>
            <a:r>
              <a:rPr lang="en-US" sz="2000" dirty="0"/>
              <a:t> a volume</a:t>
            </a:r>
          </a:p>
          <a:p>
            <a:r>
              <a:rPr lang="en-US" sz="2000" dirty="0"/>
              <a:t>  inspect     Display detailed information on one or more volumes</a:t>
            </a:r>
          </a:p>
          <a:p>
            <a:r>
              <a:rPr lang="en-US" sz="2000" dirty="0"/>
              <a:t>  ls          List volumes</a:t>
            </a:r>
          </a:p>
          <a:p>
            <a:r>
              <a:rPr lang="en-US" sz="2000" dirty="0"/>
              <a:t>  prune       Remove all unused local volumes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rm</a:t>
            </a:r>
            <a:r>
              <a:rPr lang="en-US" sz="2000" dirty="0"/>
              <a:t>          Remove one or more volumes</a:t>
            </a:r>
          </a:p>
        </p:txBody>
      </p:sp>
    </p:spTree>
    <p:extLst>
      <p:ext uri="{BB962C8B-B14F-4D97-AF65-F5344CB8AC3E}">
        <p14:creationId xmlns:p14="http://schemas.microsoft.com/office/powerpoint/2010/main" val="83903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C095-0F33-48E9-AA3E-A8138B1B6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Docker Volumes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8F700-F1CD-4FEA-AEAF-4CA30041C3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3100"/>
              <a:t>List volumes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7A3F33-E861-403F-9C46-E6903BC2E683}"/>
              </a:ext>
            </a:extLst>
          </p:cNvPr>
          <p:cNvSpPr/>
          <p:nvPr/>
        </p:nvSpPr>
        <p:spPr>
          <a:xfrm>
            <a:off x="843843" y="2341118"/>
            <a:ext cx="10147825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anchor="t">
            <a:spAutoFit/>
          </a:bodyPr>
          <a:lstStyle/>
          <a:p>
            <a:r>
              <a:rPr lang="en-US" sz="3000" dirty="0"/>
              <a:t># </a:t>
            </a:r>
            <a:r>
              <a:rPr lang="en-US" sz="3000" dirty="0">
                <a:latin typeface="Consolas"/>
              </a:rPr>
              <a:t>docker volume ls</a:t>
            </a:r>
          </a:p>
          <a:p>
            <a:endParaRPr lang="en-US" sz="3000" dirty="0">
              <a:latin typeface="Consolas"/>
            </a:endParaRPr>
          </a:p>
          <a:p>
            <a:r>
              <a:rPr lang="en-US" sz="3000" dirty="0">
                <a:latin typeface="Consolas"/>
              </a:rPr>
              <a:t>local               first-</a:t>
            </a:r>
            <a:r>
              <a:rPr lang="en-US" sz="3000" dirty="0" err="1">
                <a:latin typeface="Consolas"/>
              </a:rPr>
              <a:t>vol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51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C095-0F33-48E9-AA3E-A8138B1B6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Docker Volumes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8F700-F1CD-4FEA-AEAF-4CA30041C3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3100"/>
              <a:t>Start container with a volume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7A3F33-E861-403F-9C46-E6903BC2E683}"/>
              </a:ext>
            </a:extLst>
          </p:cNvPr>
          <p:cNvSpPr/>
          <p:nvPr/>
        </p:nvSpPr>
        <p:spPr>
          <a:xfrm>
            <a:off x="843843" y="1905689"/>
            <a:ext cx="10147825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anchor="t">
            <a:spAutoFit/>
          </a:bodyPr>
          <a:lstStyle/>
          <a:p>
            <a:r>
              <a:rPr lang="en-US" sz="3000" dirty="0">
                <a:latin typeface="Consolas"/>
              </a:rPr>
              <a:t># docker run -v first-</a:t>
            </a:r>
            <a:r>
              <a:rPr lang="en-US" sz="3000" dirty="0" err="1">
                <a:latin typeface="Consolas"/>
              </a:rPr>
              <a:t>vol</a:t>
            </a:r>
            <a:r>
              <a:rPr lang="en-US" sz="3000" dirty="0">
                <a:latin typeface="Consolas"/>
              </a:rPr>
              <a:t>:/storage </a:t>
            </a:r>
            <a:r>
              <a:rPr lang="en-US" sz="3000" dirty="0" err="1">
                <a:latin typeface="Consolas"/>
              </a:rPr>
              <a:t>cowsays</a:t>
            </a:r>
            <a:endParaRPr lang="en-US" sz="3000" dirty="0">
              <a:latin typeface="Consolas"/>
            </a:endParaRPr>
          </a:p>
          <a:p>
            <a:r>
              <a:rPr lang="en-US" sz="3000" dirty="0">
                <a:latin typeface="Consolas"/>
              </a:rPr>
              <a:t># docker run -v second-</a:t>
            </a:r>
            <a:r>
              <a:rPr lang="en-US" sz="3000" dirty="0" err="1">
                <a:latin typeface="Consolas"/>
              </a:rPr>
              <a:t>vol</a:t>
            </a:r>
            <a:r>
              <a:rPr lang="en-US" sz="3000" dirty="0">
                <a:latin typeface="Consolas"/>
              </a:rPr>
              <a:t>:/</a:t>
            </a:r>
            <a:r>
              <a:rPr lang="en-US" sz="3000" dirty="0" err="1">
                <a:latin typeface="Consolas"/>
              </a:rPr>
              <a:t>etc</a:t>
            </a:r>
            <a:r>
              <a:rPr lang="en-US" sz="3000" dirty="0">
                <a:latin typeface="Consolas"/>
              </a:rPr>
              <a:t> </a:t>
            </a:r>
            <a:r>
              <a:rPr lang="en-US" sz="3000" dirty="0" err="1">
                <a:latin typeface="Consolas"/>
              </a:rPr>
              <a:t>cowsays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877739-F65C-41FF-96B9-D9B8D5E3E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843" y="3231279"/>
            <a:ext cx="10634133" cy="29605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6705" indent="-306705"/>
            <a:r>
              <a:rPr lang="en-US" dirty="0">
                <a:ea typeface="+mn-lt"/>
                <a:cs typeface="+mn-lt"/>
              </a:rPr>
              <a:t>Be sure you know what your command does!</a:t>
            </a:r>
          </a:p>
          <a:p>
            <a:pPr marL="306705" indent="-306705"/>
            <a:r>
              <a:rPr lang="en-US" dirty="0">
                <a:ea typeface="+mn-lt"/>
                <a:cs typeface="+mn-lt"/>
              </a:rPr>
              <a:t>Non-existent volume</a:t>
            </a:r>
          </a:p>
          <a:p>
            <a:pPr marL="306705" indent="-306705"/>
            <a:r>
              <a:rPr lang="en-US" dirty="0">
                <a:ea typeface="+mn-lt"/>
                <a:cs typeface="+mn-lt"/>
              </a:rPr>
              <a:t>Mount path with contents in it</a:t>
            </a:r>
          </a:p>
          <a:p>
            <a:pPr marL="306705" indent="-306705"/>
            <a:r>
              <a:rPr lang="en-US" dirty="0">
                <a:ea typeface="+mn-lt"/>
                <a:cs typeface="+mn-lt"/>
              </a:rPr>
              <a:t>Already available volume</a:t>
            </a:r>
          </a:p>
        </p:txBody>
      </p:sp>
    </p:spTree>
    <p:extLst>
      <p:ext uri="{BB962C8B-B14F-4D97-AF65-F5344CB8AC3E}">
        <p14:creationId xmlns:p14="http://schemas.microsoft.com/office/powerpoint/2010/main" val="374338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71547" y="1059960"/>
            <a:ext cx="834653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defTabSz="1219170">
              <a:defRPr/>
            </a:pPr>
            <a:endParaRPr lang="en-US" sz="2400" kern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7644" y="16716"/>
            <a:ext cx="10656712" cy="917575"/>
          </a:xfrm>
        </p:spPr>
        <p:txBody>
          <a:bodyPr>
            <a:noAutofit/>
          </a:bodyPr>
          <a:lstStyle/>
          <a:p>
            <a:r>
              <a:rPr lang="en-US" sz="4000"/>
              <a:t>What will you take away from this session?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34420FD-399F-4919-BB10-7818E0FFB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1139996"/>
            <a:ext cx="10515600" cy="3811109"/>
          </a:xfrm>
        </p:spPr>
        <p:txBody>
          <a:bodyPr numCol="1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What is Docker?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How to install Docker and download images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Provision your images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Docker tools and run-time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Docker registry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Miscellaneous Tips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Potential pitfalls &amp; limitations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Your own Docker Jenkins instance!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8160E9-B578-4588-847C-DE7322607E1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15088" y="650705"/>
            <a:ext cx="6041660" cy="63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2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C095-0F33-48E9-AA3E-A8138B1B6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Docker Volumes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8F700-F1CD-4FEA-AEAF-4CA30041C3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3100"/>
              <a:t>Remove a volume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7A3F33-E861-403F-9C46-E6903BC2E683}"/>
              </a:ext>
            </a:extLst>
          </p:cNvPr>
          <p:cNvSpPr/>
          <p:nvPr/>
        </p:nvSpPr>
        <p:spPr>
          <a:xfrm>
            <a:off x="843843" y="2341118"/>
            <a:ext cx="10147825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anchor="t">
            <a:spAutoFit/>
          </a:bodyPr>
          <a:lstStyle/>
          <a:p>
            <a:r>
              <a:rPr lang="en-US" sz="3000" dirty="0">
                <a:latin typeface="Consolas"/>
              </a:rPr>
              <a:t># docker volume </a:t>
            </a:r>
            <a:r>
              <a:rPr lang="en-US" sz="3000" dirty="0" err="1">
                <a:latin typeface="Consolas"/>
              </a:rPr>
              <a:t>rm</a:t>
            </a:r>
            <a:r>
              <a:rPr lang="en-US" sz="3000" dirty="0">
                <a:latin typeface="Consolas"/>
              </a:rPr>
              <a:t> first-</a:t>
            </a:r>
            <a:r>
              <a:rPr lang="en-US" sz="3000" dirty="0" err="1">
                <a:latin typeface="Consolas"/>
              </a:rPr>
              <a:t>vol</a:t>
            </a:r>
            <a:endParaRPr lang="en-US" dirty="0"/>
          </a:p>
          <a:p>
            <a:r>
              <a:rPr lang="en-US" sz="3000" dirty="0">
                <a:latin typeface="Consolas"/>
              </a:rPr>
              <a:t># docker volume prune </a:t>
            </a:r>
          </a:p>
        </p:txBody>
      </p:sp>
    </p:spTree>
    <p:extLst>
      <p:ext uri="{BB962C8B-B14F-4D97-AF65-F5344CB8AC3E}">
        <p14:creationId xmlns:p14="http://schemas.microsoft.com/office/powerpoint/2010/main" val="161705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300" dirty="0"/>
              <a:t>Putting it all together!</a:t>
            </a:r>
          </a:p>
        </p:txBody>
      </p:sp>
    </p:spTree>
    <p:extLst>
      <p:ext uri="{BB962C8B-B14F-4D97-AF65-F5344CB8AC3E}">
        <p14:creationId xmlns:p14="http://schemas.microsoft.com/office/powerpoint/2010/main" val="3878497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F47E4-C880-48C0-866E-3DEA7C62D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Setting up an automation environment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11978-9B5B-4AAF-839F-3E974557DD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Jenkins and Docker integration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5200A6-B44D-443A-90C4-7C489082AEAF}"/>
              </a:ext>
            </a:extLst>
          </p:cNvPr>
          <p:cNvSpPr/>
          <p:nvPr/>
        </p:nvSpPr>
        <p:spPr>
          <a:xfrm>
            <a:off x="843844" y="2341118"/>
            <a:ext cx="10799516" cy="7386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anchor="t">
            <a:spAutoFit/>
          </a:bodyPr>
          <a:lstStyle/>
          <a:p>
            <a:r>
              <a:rPr lang="en-US" sz="1400" dirty="0">
                <a:latin typeface="Consolas"/>
              </a:rPr>
              <a:t># docker network create </a:t>
            </a:r>
            <a:r>
              <a:rPr lang="en-US" sz="1400" dirty="0" err="1">
                <a:latin typeface="Consolas"/>
              </a:rPr>
              <a:t>jenkins_network</a:t>
            </a:r>
            <a:endParaRPr lang="en-US" sz="1400" dirty="0">
              <a:latin typeface="Consolas"/>
            </a:endParaRPr>
          </a:p>
          <a:p>
            <a:r>
              <a:rPr lang="en-US" sz="1400" dirty="0">
                <a:latin typeface="Consolas"/>
              </a:rPr>
              <a:t># docker run --detach --network </a:t>
            </a:r>
            <a:r>
              <a:rPr lang="en-US" sz="1400" dirty="0" err="1">
                <a:latin typeface="Consolas"/>
              </a:rPr>
              <a:t>jenkins_network</a:t>
            </a:r>
            <a:r>
              <a:rPr lang="en-US" sz="1400" dirty="0">
                <a:latin typeface="Consolas"/>
              </a:rPr>
              <a:t> -p 8080:8080 -p 50000:50000 --name </a:t>
            </a:r>
            <a:r>
              <a:rPr lang="en-US" sz="1400" dirty="0" err="1">
                <a:latin typeface="Consolas"/>
              </a:rPr>
              <a:t>jenkins</a:t>
            </a:r>
            <a:r>
              <a:rPr lang="en-US" sz="1400" dirty="0">
                <a:latin typeface="Consolas"/>
              </a:rPr>
              <a:t> --hostname </a:t>
            </a:r>
            <a:r>
              <a:rPr lang="en-US" sz="1400" dirty="0" err="1">
                <a:latin typeface="Consolas"/>
              </a:rPr>
              <a:t>jenkins</a:t>
            </a:r>
            <a:r>
              <a:rPr lang="en-US" sz="1400" dirty="0">
                <a:latin typeface="Consolas"/>
              </a:rPr>
              <a:t> </a:t>
            </a:r>
            <a:r>
              <a:rPr lang="en-US" sz="1400" dirty="0" err="1">
                <a:latin typeface="Consolas"/>
              </a:rPr>
              <a:t>jenkins</a:t>
            </a:r>
            <a:r>
              <a:rPr lang="en-US" sz="1400" dirty="0">
                <a:latin typeface="Consolas"/>
              </a:rPr>
              <a:t>/</a:t>
            </a:r>
            <a:r>
              <a:rPr lang="en-US" sz="1400" dirty="0" err="1">
                <a:latin typeface="Consolas"/>
              </a:rPr>
              <a:t>jenkins:lts</a:t>
            </a:r>
            <a:endParaRPr lang="en-US" sz="1400" dirty="0">
              <a:latin typeface="Consola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BE5637-955C-448E-8D98-B04A3329D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869" y="3603086"/>
            <a:ext cx="2669550" cy="265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C095-0F33-48E9-AA3E-A8138B1B6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 dirty="0"/>
              <a:t>Jenkins getting ready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BAD430-8267-471F-9400-179CDD59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134" y="1778531"/>
            <a:ext cx="8402223" cy="383911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32232B-806E-4992-B0D2-94FE890573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8353" y="1194331"/>
            <a:ext cx="10678583" cy="584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http://localhost:8080</a:t>
            </a:r>
          </a:p>
        </p:txBody>
      </p:sp>
    </p:spTree>
    <p:extLst>
      <p:ext uri="{BB962C8B-B14F-4D97-AF65-F5344CB8AC3E}">
        <p14:creationId xmlns:p14="http://schemas.microsoft.com/office/powerpoint/2010/main" val="129240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87E81-918D-48ED-B725-0907DEF1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Unlocking Jenkins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1CDEE-8E14-44E4-9E47-E8D7D6F0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731" y="3039743"/>
            <a:ext cx="8154538" cy="32865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787E01-C5A9-4D98-AB51-EFC47FA38D59}"/>
              </a:ext>
            </a:extLst>
          </p:cNvPr>
          <p:cNvSpPr/>
          <p:nvPr/>
        </p:nvSpPr>
        <p:spPr>
          <a:xfrm>
            <a:off x="861261" y="1914399"/>
            <a:ext cx="10799516" cy="7386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anchor="t">
            <a:spAutoFit/>
          </a:bodyPr>
          <a:lstStyle/>
          <a:p>
            <a:r>
              <a:rPr lang="en-US" sz="1400" dirty="0">
                <a:latin typeface="Consolas"/>
              </a:rPr>
              <a:t># docker exec -it </a:t>
            </a:r>
            <a:r>
              <a:rPr lang="en-US" sz="1400" dirty="0" err="1">
                <a:latin typeface="Consolas"/>
              </a:rPr>
              <a:t>jenkins</a:t>
            </a:r>
            <a:r>
              <a:rPr lang="en-US" sz="1400" dirty="0">
                <a:latin typeface="Consolas"/>
              </a:rPr>
              <a:t> /bin/bash</a:t>
            </a:r>
          </a:p>
          <a:p>
            <a:r>
              <a:rPr lang="en-US" sz="1400" dirty="0" err="1">
                <a:latin typeface="Consolas"/>
              </a:rPr>
              <a:t>jenkins@jenkins</a:t>
            </a:r>
            <a:r>
              <a:rPr lang="en-US" sz="1400" dirty="0">
                <a:latin typeface="Consolas"/>
              </a:rPr>
              <a:t>$ cat /</a:t>
            </a:r>
            <a:r>
              <a:rPr lang="en-US" sz="1400" dirty="0" err="1">
                <a:latin typeface="Consolas"/>
              </a:rPr>
              <a:t>var</a:t>
            </a:r>
            <a:r>
              <a:rPr lang="en-US" sz="1400" dirty="0">
                <a:latin typeface="Consolas"/>
              </a:rPr>
              <a:t>/</a:t>
            </a:r>
            <a:r>
              <a:rPr lang="en-US" sz="1400" dirty="0" err="1">
                <a:latin typeface="Consolas"/>
              </a:rPr>
              <a:t>jenkins_home</a:t>
            </a:r>
            <a:r>
              <a:rPr lang="en-US" sz="1400" dirty="0">
                <a:latin typeface="Consolas"/>
              </a:rPr>
              <a:t>/secrets/</a:t>
            </a:r>
            <a:r>
              <a:rPr lang="en-US" sz="1400" dirty="0" err="1">
                <a:latin typeface="Consolas"/>
              </a:rPr>
              <a:t>initialAdminPassword</a:t>
            </a:r>
            <a:endParaRPr lang="en-US" sz="1400" dirty="0">
              <a:latin typeface="Consolas"/>
            </a:endParaRPr>
          </a:p>
          <a:p>
            <a:r>
              <a:rPr lang="en-US" sz="1400" dirty="0">
                <a:latin typeface="Consolas"/>
              </a:rPr>
              <a:t>w873985135lkqwflkkjqf28103</a:t>
            </a:r>
          </a:p>
        </p:txBody>
      </p:sp>
    </p:spTree>
    <p:extLst>
      <p:ext uri="{BB962C8B-B14F-4D97-AF65-F5344CB8AC3E}">
        <p14:creationId xmlns:p14="http://schemas.microsoft.com/office/powerpoint/2010/main" val="291998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6FE1B-DB16-41DE-8AEF-4A162F129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Jenkins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F485F-589D-4C44-A765-4C4627047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Setting up a bare Jenkins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DBAEE-F570-44AE-990B-585555A9B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25" y="2293358"/>
            <a:ext cx="823074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088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33D89-F6D8-4BC0-99C7-887AB81AD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Jenkins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AFDE3-3D61-4867-A705-7F0582F3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180" y="1061750"/>
            <a:ext cx="5625018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354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1CF9-6ACA-4A36-9799-7D463273C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first Admin user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A829E0-7E42-4F30-AF88-449F348FB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022" y="2219156"/>
            <a:ext cx="5229955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006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FE51-50FD-40D8-9EF7-822BAFB2D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configuration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E9CBB0-6E80-4EB4-92F8-510B424EE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652" y="2214393"/>
            <a:ext cx="7306695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046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C264-4FE5-4483-9147-5280FD2E3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is ready!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57D13-3170-4FB6-B7A9-5006B81877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Start using Jenkins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91AB8B-D690-4E96-8FAE-1B70E2131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392" y="2581156"/>
            <a:ext cx="3877216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93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18175454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5C9E4-4983-476D-BEE2-22345B0D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Jenkins node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4E9FC-D0CB-4A66-AA4B-F2261368F4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8353" y="959203"/>
            <a:ext cx="10678583" cy="584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little bit of setup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000C3-88B4-4A7F-A029-D110E1443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859" y="1585029"/>
            <a:ext cx="3315163" cy="4820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D4BD7B-9863-4E8D-81D8-2B410528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096" y="1737450"/>
            <a:ext cx="2962688" cy="2257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BA929B-0544-474C-BAD9-7FD8567F3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254" y="3118767"/>
            <a:ext cx="2124371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6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73A8D-E615-4DA4-BB15-FA617DA04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82F0E-1FC5-4B95-BF1F-D2128F360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B73F71-03F5-4A2F-80E8-8F524A1DE6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C29A9C-9404-4F3E-AF5E-5AE96ECEC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517"/>
          <a:stretch/>
        </p:blipFill>
        <p:spPr>
          <a:xfrm>
            <a:off x="1322805" y="2332779"/>
            <a:ext cx="8516377" cy="219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950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9445-60DB-4195-B261-AD93F7E15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C81E5-1261-4A1B-93A0-7177B4CCF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700A2-4F2E-4E17-8C95-9702CA75E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E83AA4-1A48-4A85-B3F0-A2E3BD11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87" y="1967453"/>
            <a:ext cx="4715533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870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87F72-06F8-481D-A9CE-2D0C27D98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Jenkins node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9F8076-F14C-4D0D-A117-B9C711F699A6}"/>
              </a:ext>
            </a:extLst>
          </p:cNvPr>
          <p:cNvSpPr/>
          <p:nvPr/>
        </p:nvSpPr>
        <p:spPr>
          <a:xfrm>
            <a:off x="861261" y="1914399"/>
            <a:ext cx="10799516" cy="13849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anchor="t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# docker run -it --network </a:t>
            </a:r>
            <a:r>
              <a:rPr lang="en-US" sz="1400" dirty="0" err="1">
                <a:latin typeface="Consolas" panose="020B0609020204030204" pitchFamily="49" charset="0"/>
              </a:rPr>
              <a:t>jenkins_network</a:t>
            </a:r>
            <a:r>
              <a:rPr lang="en-US" sz="1400" dirty="0">
                <a:latin typeface="Consolas" panose="020B0609020204030204" pitchFamily="49" charset="0"/>
              </a:rPr>
              <a:t> --</a:t>
            </a:r>
            <a:r>
              <a:rPr lang="en-US" sz="1400" dirty="0" err="1">
                <a:latin typeface="Consolas" panose="020B0609020204030204" pitchFamily="49" charset="0"/>
              </a:rPr>
              <a:t>entrypoint</a:t>
            </a:r>
            <a:r>
              <a:rPr lang="en-US" sz="1400" dirty="0">
                <a:latin typeface="Consolas" panose="020B0609020204030204" pitchFamily="49" charset="0"/>
              </a:rPr>
              <a:t> /bin/bash --name node_1 </a:t>
            </a:r>
            <a:r>
              <a:rPr lang="en-US" sz="1400" dirty="0" err="1">
                <a:latin typeface="Consolas" panose="020B0609020204030204" pitchFamily="49" charset="0"/>
              </a:rPr>
              <a:t>jenkins</a:t>
            </a:r>
            <a:r>
              <a:rPr lang="en-US" sz="1400" dirty="0">
                <a:latin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</a:rPr>
              <a:t>jenkins:lts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jenkins@node_1$ cd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jenkins@node_1$ </a:t>
            </a:r>
            <a:r>
              <a:rPr lang="en-US" sz="1400" dirty="0" err="1">
                <a:latin typeface="Consolas" panose="020B0609020204030204" pitchFamily="49" charset="0"/>
              </a:rPr>
              <a:t>mkdir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jenkins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jenkins@node_1$ </a:t>
            </a:r>
            <a:r>
              <a:rPr lang="en-US" sz="1400" dirty="0" err="1">
                <a:latin typeface="Consolas" panose="020B0609020204030204" pitchFamily="49" charset="0"/>
              </a:rPr>
              <a:t>wget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hlinkClick r:id="rId2"/>
              </a:rPr>
              <a:t>http://jenkins:8080/jnlpJars/agent.jar</a:t>
            </a:r>
            <a:endParaRPr lang="en-US" sz="1400" dirty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nsolas" panose="020B0609020204030204" pitchFamily="49" charset="0"/>
              </a:rPr>
              <a:t>jenkins@node_1$ 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java -jar </a:t>
            </a:r>
            <a:r>
              <a:rPr lang="en-US" altLang="en-US" sz="1400" u="sng" dirty="0">
                <a:solidFill>
                  <a:srgbClr val="5C3566"/>
                </a:solidFill>
                <a:latin typeface="Consolas" panose="020B0609020204030204" pitchFamily="49" charset="0"/>
                <a:hlinkClick r:id="rId3"/>
              </a:rPr>
              <a:t>agent.jar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-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jnlpUrl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http://jenkins:8080/computer/Node1/slave-agent.jnlp -secret &lt;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secret_alpha_numerical_string</a:t>
            </a:r>
            <a:r>
              <a:rPr lang="en-US" altLang="en-US" sz="1400">
                <a:solidFill>
                  <a:srgbClr val="333333"/>
                </a:solidFill>
                <a:latin typeface="Consolas" panose="020B0609020204030204" pitchFamily="49" charset="0"/>
              </a:rPr>
              <a:t>&gt; 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-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workDir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"/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var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/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jenkins_home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/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jenkins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"</a:t>
            </a:r>
            <a:endParaRPr lang="en-US" sz="1400" dirty="0"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12465D-D854-404A-93B7-2022BC1B8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44" y="3912994"/>
            <a:ext cx="2867425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386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0AE27-3630-4167-B15E-8D590357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950F2-7FE1-4556-AE11-43FCB90121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EC8713-173B-4C34-A2F4-FBF41C42C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340" y="2495419"/>
            <a:ext cx="2105319" cy="18671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94BF6A-CD6F-4FA2-BC11-1A2CCBDC6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3797"/>
            <a:ext cx="12192000" cy="2850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08D9B2-D62B-49B6-ABF6-73DF8375E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84878"/>
            <a:ext cx="12192000" cy="1288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566E97-AC12-4349-80F8-6025F8FE0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75794"/>
            <a:ext cx="12192000" cy="15064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EE0C3D-704F-447C-B5F5-2475B5B08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4" y="2127948"/>
            <a:ext cx="12192000" cy="2549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97AB97-58D8-459E-B49E-42DA9837A7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4814" y="2181051"/>
            <a:ext cx="1762371" cy="24958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C998D0-CECC-4E43-A1B8-73C539FF22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7468" y="2485893"/>
            <a:ext cx="6897063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1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9912A-EBD5-4B63-B5E8-76F7CAEA8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image building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F57A1C-3CF6-42CF-B808-567CC4307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Using compounded docker commands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A2D10-3B92-4D5C-83B3-4730C67D9519}"/>
              </a:ext>
            </a:extLst>
          </p:cNvPr>
          <p:cNvSpPr/>
          <p:nvPr/>
        </p:nvSpPr>
        <p:spPr>
          <a:xfrm>
            <a:off x="767644" y="1914399"/>
            <a:ext cx="10799516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anchor="t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# docker build –t &lt;registry&gt;/&lt;image&gt;:&lt;tag&gt; .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# docker push &lt;registry&gt;/&lt;image&gt;:&lt;tag&gt;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C69078-6A21-46C1-B7B2-308EAD81447A}"/>
              </a:ext>
            </a:extLst>
          </p:cNvPr>
          <p:cNvSpPr/>
          <p:nvPr/>
        </p:nvSpPr>
        <p:spPr>
          <a:xfrm>
            <a:off x="767644" y="2573487"/>
            <a:ext cx="10799516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anchor="t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# docker tag $(docker build –q .) &lt;registry&gt;/&lt;image&gt;:&lt;tag&gt;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# docker push &lt;registry&gt;/&lt;image&gt;:&lt;tag&gt;</a:t>
            </a:r>
          </a:p>
        </p:txBody>
      </p:sp>
    </p:spTree>
    <p:extLst>
      <p:ext uri="{BB962C8B-B14F-4D97-AF65-F5344CB8AC3E}">
        <p14:creationId xmlns:p14="http://schemas.microsoft.com/office/powerpoint/2010/main" val="173596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300" dirty="0"/>
              <a:t>Tips and Tricks</a:t>
            </a:r>
          </a:p>
        </p:txBody>
      </p:sp>
    </p:spTree>
    <p:extLst>
      <p:ext uri="{BB962C8B-B14F-4D97-AF65-F5344CB8AC3E}">
        <p14:creationId xmlns:p14="http://schemas.microsoft.com/office/powerpoint/2010/main" val="34768580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C095-0F33-48E9-AA3E-A8138B1B6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 dirty="0"/>
              <a:t>Docker inspect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8F700-F1CD-4FEA-AEAF-4CA30041C3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 quick way to inspect your docker objects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6A4DF3-6CD9-409A-8FDC-70C9A08DA1A2}"/>
              </a:ext>
            </a:extLst>
          </p:cNvPr>
          <p:cNvSpPr/>
          <p:nvPr/>
        </p:nvSpPr>
        <p:spPr>
          <a:xfrm>
            <a:off x="767644" y="1894066"/>
            <a:ext cx="10147825" cy="3170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anchor="t">
            <a:spAutoFit/>
          </a:bodyPr>
          <a:lstStyle/>
          <a:p>
            <a:r>
              <a:rPr lang="en-US" sz="2000" dirty="0"/>
              <a:t>docker inspect --help</a:t>
            </a:r>
          </a:p>
          <a:p>
            <a:endParaRPr lang="en-US" sz="2000" dirty="0"/>
          </a:p>
          <a:p>
            <a:r>
              <a:rPr lang="en-US" sz="2000" dirty="0"/>
              <a:t>Usage:  docker inspect [OPTIONS] NAME|ID [NAME|ID...]</a:t>
            </a:r>
          </a:p>
          <a:p>
            <a:endParaRPr lang="en-US" sz="2000" dirty="0"/>
          </a:p>
          <a:p>
            <a:r>
              <a:rPr lang="en-US" sz="2000" dirty="0"/>
              <a:t>Return low-level information on Docker objects</a:t>
            </a:r>
          </a:p>
          <a:p>
            <a:endParaRPr lang="en-US" sz="2000" dirty="0"/>
          </a:p>
          <a:p>
            <a:r>
              <a:rPr lang="en-US" sz="2000" dirty="0"/>
              <a:t>Options:</a:t>
            </a:r>
          </a:p>
          <a:p>
            <a:r>
              <a:rPr lang="en-US" sz="2000" dirty="0"/>
              <a:t>  -f, --format string ……………….. Format the output using the given Go template</a:t>
            </a:r>
          </a:p>
          <a:p>
            <a:r>
              <a:rPr lang="en-US" sz="2000" dirty="0"/>
              <a:t>  -s, --size ……………………………… Display total file sizes if the type is container</a:t>
            </a:r>
          </a:p>
          <a:p>
            <a:r>
              <a:rPr lang="en-US" sz="2000" dirty="0"/>
              <a:t>  --type string ……………………….. Return JSON for specified type</a:t>
            </a:r>
          </a:p>
        </p:txBody>
      </p:sp>
    </p:spTree>
    <p:extLst>
      <p:ext uri="{BB962C8B-B14F-4D97-AF65-F5344CB8AC3E}">
        <p14:creationId xmlns:p14="http://schemas.microsoft.com/office/powerpoint/2010/main" val="278072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CF0E-18F6-4D50-AEDC-940E60E51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cleanup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932F5-DCD6-44EB-A4FB-CF164E288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commands can be compounded for ease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Single command for easy cleanup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113F6-3DCD-4A04-9DC7-48DB62617E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How to clean up your mess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A41174-09B3-4DE7-BD25-E6C2AD8BD1E6}"/>
              </a:ext>
            </a:extLst>
          </p:cNvPr>
          <p:cNvSpPr/>
          <p:nvPr/>
        </p:nvSpPr>
        <p:spPr>
          <a:xfrm>
            <a:off x="778933" y="2645918"/>
            <a:ext cx="10147825" cy="1938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anchor="t">
            <a:spAutoFit/>
          </a:bodyPr>
          <a:lstStyle/>
          <a:p>
            <a:r>
              <a:rPr lang="en-US" sz="3000" dirty="0">
                <a:latin typeface="Consolas"/>
              </a:rPr>
              <a:t># docker stop $(docker </a:t>
            </a:r>
            <a:r>
              <a:rPr lang="en-US" sz="3000" dirty="0" err="1">
                <a:latin typeface="Consolas"/>
              </a:rPr>
              <a:t>ps</a:t>
            </a:r>
            <a:r>
              <a:rPr lang="en-US" sz="3000" dirty="0">
                <a:latin typeface="Consolas"/>
              </a:rPr>
              <a:t> –q)</a:t>
            </a:r>
          </a:p>
          <a:p>
            <a:r>
              <a:rPr lang="en-US" sz="3000" dirty="0">
                <a:latin typeface="Consolas"/>
              </a:rPr>
              <a:t># docker </a:t>
            </a:r>
            <a:r>
              <a:rPr lang="en-US" sz="3000" dirty="0" err="1">
                <a:latin typeface="Consolas"/>
              </a:rPr>
              <a:t>rm</a:t>
            </a:r>
            <a:r>
              <a:rPr lang="en-US" sz="3000" dirty="0">
                <a:latin typeface="Consolas"/>
              </a:rPr>
              <a:t> $(docker </a:t>
            </a:r>
            <a:r>
              <a:rPr lang="en-US" sz="3000" dirty="0" err="1">
                <a:latin typeface="Consolas"/>
              </a:rPr>
              <a:t>ps</a:t>
            </a:r>
            <a:r>
              <a:rPr lang="en-US" sz="3000" dirty="0">
                <a:latin typeface="Consolas"/>
              </a:rPr>
              <a:t> –</a:t>
            </a:r>
            <a:r>
              <a:rPr lang="en-US" sz="3000" dirty="0" err="1">
                <a:latin typeface="Consolas"/>
              </a:rPr>
              <a:t>qa</a:t>
            </a:r>
            <a:r>
              <a:rPr lang="en-US" sz="3000" dirty="0">
                <a:latin typeface="Consolas"/>
              </a:rPr>
              <a:t>)</a:t>
            </a:r>
          </a:p>
          <a:p>
            <a:r>
              <a:rPr lang="en-US" sz="3000" dirty="0">
                <a:latin typeface="Consolas"/>
              </a:rPr>
              <a:t># docker </a:t>
            </a:r>
            <a:r>
              <a:rPr lang="en-US" sz="3000" dirty="0" err="1">
                <a:latin typeface="Consolas"/>
              </a:rPr>
              <a:t>rmi</a:t>
            </a:r>
            <a:r>
              <a:rPr lang="en-US" sz="3000" dirty="0">
                <a:latin typeface="Consolas"/>
              </a:rPr>
              <a:t> $(docker images –q)</a:t>
            </a:r>
          </a:p>
          <a:p>
            <a:r>
              <a:rPr lang="en-US" sz="3000" dirty="0">
                <a:latin typeface="Consolas"/>
              </a:rPr>
              <a:t># docker volume </a:t>
            </a:r>
            <a:r>
              <a:rPr lang="en-US" sz="3000" dirty="0" err="1">
                <a:latin typeface="Consolas"/>
              </a:rPr>
              <a:t>rm</a:t>
            </a:r>
            <a:r>
              <a:rPr lang="en-US" sz="3000" dirty="0">
                <a:latin typeface="Consolas"/>
              </a:rPr>
              <a:t> $(docker volume ls –q)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1D83F3-95F7-42E2-A2C8-48A81910AAF2}"/>
              </a:ext>
            </a:extLst>
          </p:cNvPr>
          <p:cNvSpPr/>
          <p:nvPr/>
        </p:nvSpPr>
        <p:spPr>
          <a:xfrm>
            <a:off x="778933" y="5452297"/>
            <a:ext cx="10147825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anchor="t">
            <a:spAutoFit/>
          </a:bodyPr>
          <a:lstStyle/>
          <a:p>
            <a:r>
              <a:rPr lang="en-US" sz="3200" dirty="0">
                <a:latin typeface="Consolas"/>
              </a:rPr>
              <a:t># docker system prune --force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4444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EFC5-8B6B-4482-822B-C3962DA71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registry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1BBF4-B33F-452C-8DBB-CFC34AA17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Maintenance is tricky and painful, do not rely on registry image storage. Always have </a:t>
            </a:r>
            <a:r>
              <a:rPr lang="en-US" dirty="0" err="1"/>
              <a:t>dockerfiles</a:t>
            </a:r>
            <a:r>
              <a:rPr lang="en-US" dirty="0"/>
              <a:t>!</a:t>
            </a:r>
          </a:p>
          <a:p>
            <a:r>
              <a:rPr lang="en-US" dirty="0"/>
              <a:t>Registries fill up and images are hard to delete.</a:t>
            </a:r>
          </a:p>
          <a:p>
            <a:r>
              <a:rPr lang="en-US" dirty="0"/>
              <a:t>Registries like to misbehave!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E6DFB-CA9A-458F-8FF5-7CE6024C85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How to setup and maintain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25F898-9F4F-4F59-998B-9932CB585B81}"/>
              </a:ext>
            </a:extLst>
          </p:cNvPr>
          <p:cNvSpPr/>
          <p:nvPr/>
        </p:nvSpPr>
        <p:spPr>
          <a:xfrm>
            <a:off x="778933" y="1792471"/>
            <a:ext cx="10147825" cy="14773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anchor="t">
            <a:spAutoFit/>
          </a:bodyPr>
          <a:lstStyle/>
          <a:p>
            <a:r>
              <a:rPr lang="en-US" sz="3000" dirty="0">
                <a:latin typeface="Consolas"/>
              </a:rPr>
              <a:t># docker pull registry:v2</a:t>
            </a:r>
          </a:p>
          <a:p>
            <a:r>
              <a:rPr lang="en-US" sz="3000" dirty="0">
                <a:latin typeface="Consolas"/>
              </a:rPr>
              <a:t># docker run –d –restart=always –p 5000:5000 registry:v2</a:t>
            </a:r>
          </a:p>
        </p:txBody>
      </p:sp>
    </p:spTree>
    <p:extLst>
      <p:ext uri="{BB962C8B-B14F-4D97-AF65-F5344CB8AC3E}">
        <p14:creationId xmlns:p14="http://schemas.microsoft.com/office/powerpoint/2010/main" val="313360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71547" y="1059960"/>
            <a:ext cx="834653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defTabSz="1219170">
              <a:defRPr/>
            </a:pPr>
            <a:endParaRPr lang="en-US" sz="2400" kern="0">
              <a:solidFill>
                <a:prstClr val="black"/>
              </a:solidFill>
              <a:latin typeface="Open Sans"/>
            </a:endParaRPr>
          </a:p>
        </p:txBody>
      </p: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51A8A1E0-AE80-4356-8406-BC9A47BFD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209" y="562131"/>
            <a:ext cx="10501582" cy="5012029"/>
          </a:xfrm>
        </p:spPr>
      </p:pic>
      <p:sp>
        <p:nvSpPr>
          <p:cNvPr id="18" name="Callout: Line with Accent Bar 17">
            <a:extLst>
              <a:ext uri="{FF2B5EF4-FFF2-40B4-BE49-F238E27FC236}">
                <a16:creationId xmlns:a16="http://schemas.microsoft.com/office/drawing/2014/main" id="{D5EC1E4D-8350-45F6-AF47-98BF0D7EC49A}"/>
              </a:ext>
            </a:extLst>
          </p:cNvPr>
          <p:cNvSpPr/>
          <p:nvPr/>
        </p:nvSpPr>
        <p:spPr>
          <a:xfrm>
            <a:off x="8672257" y="1253068"/>
            <a:ext cx="2522965" cy="648929"/>
          </a:xfrm>
          <a:prstGeom prst="accentCallout1">
            <a:avLst>
              <a:gd name="adj1" fmla="val 64801"/>
              <a:gd name="adj2" fmla="val -5293"/>
              <a:gd name="adj3" fmla="val 100950"/>
              <a:gd name="adj4" fmla="val -32874"/>
            </a:avLst>
          </a:prstGeom>
          <a:solidFill>
            <a:srgbClr val="288D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2400"/>
              <a:t>Ottawa, ON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7A507A-969D-4D7D-A657-B51AB254BB0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3028" y="1405069"/>
            <a:ext cx="687683" cy="344926"/>
          </a:xfrm>
          <a:prstGeom prst="rect">
            <a:avLst/>
          </a:prstGeom>
        </p:spPr>
      </p:pic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78247D7A-15F0-489B-84C5-EC39CE959E44}"/>
              </a:ext>
            </a:extLst>
          </p:cNvPr>
          <p:cNvSpPr/>
          <p:nvPr/>
        </p:nvSpPr>
        <p:spPr>
          <a:xfrm>
            <a:off x="7610009" y="1689231"/>
            <a:ext cx="367258" cy="363042"/>
          </a:xfrm>
          <a:prstGeom prst="star5">
            <a:avLst/>
          </a:prstGeom>
          <a:solidFill>
            <a:srgbClr val="288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Callout: Line with Accent Bar 20">
            <a:extLst>
              <a:ext uri="{FF2B5EF4-FFF2-40B4-BE49-F238E27FC236}">
                <a16:creationId xmlns:a16="http://schemas.microsoft.com/office/drawing/2014/main" id="{1ABAFA9B-C8D3-4E61-9184-4E3D3F4AB89F}"/>
              </a:ext>
            </a:extLst>
          </p:cNvPr>
          <p:cNvSpPr/>
          <p:nvPr/>
        </p:nvSpPr>
        <p:spPr>
          <a:xfrm>
            <a:off x="45953" y="3322903"/>
            <a:ext cx="2479495" cy="648929"/>
          </a:xfrm>
          <a:prstGeom prst="accentCallout1">
            <a:avLst>
              <a:gd name="adj1" fmla="val 40436"/>
              <a:gd name="adj2" fmla="val 103936"/>
              <a:gd name="adj3" fmla="val -13316"/>
              <a:gd name="adj4" fmla="val 114721"/>
            </a:avLst>
          </a:prstGeom>
          <a:solidFill>
            <a:srgbClr val="288D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/>
              <a:t>Las Vegas, NV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0732BB2-D2F1-499A-97A6-81A0E2A86F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097" y="3466673"/>
            <a:ext cx="687683" cy="361390"/>
          </a:xfrm>
          <a:prstGeom prst="rect">
            <a:avLst/>
          </a:prstGeom>
        </p:spPr>
      </p:pic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286E6FC0-7950-476A-897B-ECA37E93C82D}"/>
              </a:ext>
            </a:extLst>
          </p:cNvPr>
          <p:cNvSpPr/>
          <p:nvPr/>
        </p:nvSpPr>
        <p:spPr>
          <a:xfrm>
            <a:off x="2699447" y="2959861"/>
            <a:ext cx="367258" cy="363042"/>
          </a:xfrm>
          <a:prstGeom prst="star5">
            <a:avLst/>
          </a:prstGeom>
          <a:solidFill>
            <a:srgbClr val="288D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Graphic 2" descr="Airplane">
            <a:extLst>
              <a:ext uri="{FF2B5EF4-FFF2-40B4-BE49-F238E27FC236}">
                <a16:creationId xmlns:a16="http://schemas.microsoft.com/office/drawing/2014/main" id="{F1ACDEF8-C1F8-4585-822E-0ED5CEDF62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407680">
            <a:off x="7382281" y="14681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2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44444E-6 L -0.10183 0.09491 C -0.12279 0.11598 -0.15625 0.1382 -0.19141 0.15487 C -0.23112 0.17408 -0.26459 0.18334 -0.28894 0.18403 L -0.40326 0.1919 " pathEditMode="relative" rAng="20700000" ptsTypes="AAAAA">
                                      <p:cBhvr>
                                        <p:cTn id="3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14" y="1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09547-AB28-4651-8D18-6B692F86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host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2B133-D6B7-46BA-9BE2-56C091EBD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everything is stored in /</a:t>
            </a:r>
            <a:r>
              <a:rPr lang="en-US" dirty="0" err="1"/>
              <a:t>var</a:t>
            </a:r>
            <a:r>
              <a:rPr lang="en-US" dirty="0"/>
              <a:t>/lib/docker.</a:t>
            </a:r>
          </a:p>
          <a:p>
            <a:r>
              <a:rPr lang="en-US" dirty="0"/>
              <a:t>Access your volumes, your images, and your containers there.</a:t>
            </a:r>
          </a:p>
          <a:p>
            <a:r>
              <a:rPr lang="en-US" dirty="0"/>
              <a:t>Requires root access.</a:t>
            </a:r>
          </a:p>
          <a:p>
            <a:r>
              <a:rPr lang="en-US" dirty="0"/>
              <a:t>Can store your own volumes in /</a:t>
            </a:r>
            <a:r>
              <a:rPr lang="en-US" dirty="0" err="1"/>
              <a:t>var</a:t>
            </a:r>
            <a:r>
              <a:rPr lang="en-US" dirty="0"/>
              <a:t>/lib/docker/volumes/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30B01D-6363-4BBB-9E2E-3CA8B59051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Docker host storage location</a:t>
            </a:r>
          </a:p>
        </p:txBody>
      </p:sp>
    </p:spTree>
    <p:extLst>
      <p:ext uri="{BB962C8B-B14F-4D97-AF65-F5344CB8AC3E}">
        <p14:creationId xmlns:p14="http://schemas.microsoft.com/office/powerpoint/2010/main" val="405691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09547-AB28-4651-8D18-6B692F86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2B133-D6B7-46BA-9BE2-56C091EBD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Powerful way to dynamically create docker images.</a:t>
            </a:r>
          </a:p>
          <a:p>
            <a:r>
              <a:rPr lang="en-US" dirty="0"/>
              <a:t>Can be used in conjunction with </a:t>
            </a:r>
            <a:r>
              <a:rPr lang="en-US" dirty="0" err="1"/>
              <a:t>Dockerfiles</a:t>
            </a:r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yaml</a:t>
            </a:r>
            <a:r>
              <a:rPr lang="en-US" dirty="0"/>
              <a:t> format, used for dictating services, networks and volumes.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30B01D-6363-4BBB-9E2E-3CA8B59051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More advanced image creation</a:t>
            </a:r>
          </a:p>
        </p:txBody>
      </p:sp>
    </p:spTree>
    <p:extLst>
      <p:ext uri="{BB962C8B-B14F-4D97-AF65-F5344CB8AC3E}">
        <p14:creationId xmlns:p14="http://schemas.microsoft.com/office/powerpoint/2010/main" val="402830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0AB60-E46B-40BC-985D-626BD4E06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files to and from containers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8DBE23-8380-4150-979C-352D5F3B8C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8353" y="1211748"/>
            <a:ext cx="10678583" cy="584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good way to retrieve files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8BD91F-2117-4C51-A960-59ED8477387C}"/>
              </a:ext>
            </a:extLst>
          </p:cNvPr>
          <p:cNvSpPr/>
          <p:nvPr/>
        </p:nvSpPr>
        <p:spPr>
          <a:xfrm>
            <a:off x="778933" y="1792471"/>
            <a:ext cx="10147825" cy="3170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 anchor="t">
            <a:spAutoFit/>
          </a:bodyPr>
          <a:lstStyle/>
          <a:p>
            <a:r>
              <a:rPr lang="en-US" sz="2000" dirty="0">
                <a:latin typeface="Consolas"/>
              </a:rPr>
              <a:t># docker </a:t>
            </a:r>
            <a:r>
              <a:rPr lang="en-US" sz="2000" dirty="0" err="1">
                <a:latin typeface="Consolas"/>
              </a:rPr>
              <a:t>cp</a:t>
            </a:r>
            <a:r>
              <a:rPr lang="en-US" sz="2000" dirty="0">
                <a:latin typeface="Consolas"/>
              </a:rPr>
              <a:t> --help</a:t>
            </a:r>
          </a:p>
          <a:p>
            <a:endParaRPr lang="en-US" sz="2000" dirty="0">
              <a:latin typeface="Consolas"/>
            </a:endParaRPr>
          </a:p>
          <a:p>
            <a:r>
              <a:rPr lang="en-US" sz="2000" dirty="0">
                <a:latin typeface="Consolas"/>
              </a:rPr>
              <a:t>Usage:  docker </a:t>
            </a:r>
            <a:r>
              <a:rPr lang="en-US" sz="2000" dirty="0" err="1">
                <a:latin typeface="Consolas"/>
              </a:rPr>
              <a:t>cp</a:t>
            </a:r>
            <a:r>
              <a:rPr lang="en-US" sz="2000" dirty="0">
                <a:latin typeface="Consolas"/>
              </a:rPr>
              <a:t> [OPTIONS] CONTAINER:SRC_PATH DEST_PATH|-</a:t>
            </a:r>
          </a:p>
          <a:p>
            <a:r>
              <a:rPr lang="en-US" sz="2000" dirty="0">
                <a:latin typeface="Consolas"/>
              </a:rPr>
              <a:t>        docker </a:t>
            </a:r>
            <a:r>
              <a:rPr lang="en-US" sz="2000" dirty="0" err="1">
                <a:latin typeface="Consolas"/>
              </a:rPr>
              <a:t>cp</a:t>
            </a:r>
            <a:r>
              <a:rPr lang="en-US" sz="2000" dirty="0">
                <a:latin typeface="Consolas"/>
              </a:rPr>
              <a:t> [OPTIONS] SRC_PATH|- CONTAINER:DEST_PATH</a:t>
            </a:r>
          </a:p>
          <a:p>
            <a:endParaRPr lang="en-US" sz="2000" dirty="0">
              <a:latin typeface="Consolas"/>
            </a:endParaRPr>
          </a:p>
          <a:p>
            <a:r>
              <a:rPr lang="en-US" sz="2000" dirty="0">
                <a:latin typeface="Consolas"/>
              </a:rPr>
              <a:t>Copy files/folders between a container and the local filesystem</a:t>
            </a:r>
          </a:p>
          <a:p>
            <a:endParaRPr lang="en-US" sz="2000" dirty="0">
              <a:latin typeface="Consolas"/>
            </a:endParaRPr>
          </a:p>
          <a:p>
            <a:r>
              <a:rPr lang="en-US" sz="2000" dirty="0">
                <a:latin typeface="Consolas"/>
              </a:rPr>
              <a:t>Options:</a:t>
            </a:r>
          </a:p>
          <a:p>
            <a:r>
              <a:rPr lang="en-US" sz="2000" dirty="0">
                <a:latin typeface="Consolas"/>
              </a:rPr>
              <a:t>  -a, --archive       </a:t>
            </a:r>
            <a:r>
              <a:rPr lang="en-US" sz="2000" dirty="0" err="1">
                <a:latin typeface="Consolas"/>
              </a:rPr>
              <a:t>Archive</a:t>
            </a:r>
            <a:r>
              <a:rPr lang="en-US" sz="2000" dirty="0">
                <a:latin typeface="Consolas"/>
              </a:rPr>
              <a:t> mode (copy all </a:t>
            </a:r>
            <a:r>
              <a:rPr lang="en-US" sz="2000" dirty="0" err="1">
                <a:latin typeface="Consolas"/>
              </a:rPr>
              <a:t>uid</a:t>
            </a:r>
            <a:r>
              <a:rPr lang="en-US" sz="2000" dirty="0">
                <a:latin typeface="Consolas"/>
              </a:rPr>
              <a:t>/</a:t>
            </a:r>
            <a:r>
              <a:rPr lang="en-US" sz="2000" dirty="0" err="1">
                <a:latin typeface="Consolas"/>
              </a:rPr>
              <a:t>gid</a:t>
            </a:r>
            <a:r>
              <a:rPr lang="en-US" sz="2000" dirty="0">
                <a:latin typeface="Consolas"/>
              </a:rPr>
              <a:t> information)</a:t>
            </a:r>
          </a:p>
          <a:p>
            <a:r>
              <a:rPr lang="en-US" sz="2000" dirty="0">
                <a:latin typeface="Consolas"/>
              </a:rPr>
              <a:t>  -L, --follow-link   Always follow symbol link in SRC_PATH</a:t>
            </a:r>
          </a:p>
        </p:txBody>
      </p:sp>
    </p:spTree>
    <p:extLst>
      <p:ext uri="{BB962C8B-B14F-4D97-AF65-F5344CB8AC3E}">
        <p14:creationId xmlns:p14="http://schemas.microsoft.com/office/powerpoint/2010/main" val="416264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Closing Thoughts</a:t>
            </a:r>
          </a:p>
        </p:txBody>
      </p:sp>
    </p:spTree>
    <p:extLst>
      <p:ext uri="{BB962C8B-B14F-4D97-AF65-F5344CB8AC3E}">
        <p14:creationId xmlns:p14="http://schemas.microsoft.com/office/powerpoint/2010/main" val="35842166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A202E-7CE7-49EA-81F6-0E0880DC9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50"/>
              <a:t>Contact Us!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7331DE-5915-4146-B33F-B0F98F620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47" y="1216898"/>
            <a:ext cx="10634133" cy="416383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06705" indent="-306705"/>
            <a:r>
              <a:rPr lang="en-US"/>
              <a:t>Scott Mills</a:t>
            </a:r>
          </a:p>
          <a:p>
            <a:pPr marL="1062355" lvl="1" indent="-302260"/>
            <a:r>
              <a:rPr lang="en-US">
                <a:hlinkClick r:id="rId2"/>
              </a:rPr>
              <a:t>scott.mills@roguewave.com</a:t>
            </a:r>
            <a:endParaRPr lang="en-US"/>
          </a:p>
          <a:p>
            <a:pPr marL="1062355" lvl="1" indent="-302260"/>
            <a:r>
              <a:rPr lang="en-US"/>
              <a:t>Twitter</a:t>
            </a:r>
          </a:p>
          <a:p>
            <a:pPr marL="1062355" lvl="1" indent="-302260"/>
            <a:r>
              <a:rPr lang="en-US"/>
              <a:t>LinkedIn</a:t>
            </a:r>
          </a:p>
          <a:p>
            <a:pPr marL="306705" indent="-306705"/>
            <a:r>
              <a:rPr lang="en-US"/>
              <a:t>Andrei </a:t>
            </a:r>
            <a:r>
              <a:rPr lang="en-US" err="1"/>
              <a:t>Juc</a:t>
            </a:r>
          </a:p>
          <a:p>
            <a:pPr marL="1062355" lvl="1" indent="-302260"/>
            <a:r>
              <a:rPr lang="en-US">
                <a:hlinkClick r:id="rId3"/>
              </a:rPr>
              <a:t>andrei.juc@roguewave.com</a:t>
            </a:r>
          </a:p>
          <a:p>
            <a:pPr marL="1062355" lvl="1" indent="-302260"/>
            <a:r>
              <a:rPr lang="en-US"/>
              <a:t>LinkedIn</a:t>
            </a:r>
          </a:p>
        </p:txBody>
      </p:sp>
    </p:spTree>
    <p:extLst>
      <p:ext uri="{BB962C8B-B14F-4D97-AF65-F5344CB8AC3E}">
        <p14:creationId xmlns:p14="http://schemas.microsoft.com/office/powerpoint/2010/main" val="34884043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618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71547" y="1059960"/>
            <a:ext cx="834653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defTabSz="1219170">
              <a:defRPr/>
            </a:pPr>
            <a:endParaRPr lang="en-US" sz="2400" kern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Scott Mills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Technical background</a:t>
            </a:r>
          </a:p>
        </p:txBody>
      </p:sp>
      <p:sp>
        <p:nvSpPr>
          <p:cNvPr id="18" name="Text Placeholder 6"/>
          <p:cNvSpPr txBox="1">
            <a:spLocks/>
          </p:cNvSpPr>
          <p:nvPr/>
        </p:nvSpPr>
        <p:spPr>
          <a:xfrm>
            <a:off x="770200" y="1965325"/>
            <a:ext cx="10661651" cy="4156075"/>
          </a:xfrm>
          <a:prstGeom prst="rect">
            <a:avLst/>
          </a:prstGeom>
        </p:spPr>
        <p:txBody>
          <a:bodyPr>
            <a:normAutofit/>
          </a:bodyPr>
          <a:lstStyle>
            <a:lvl1pPr marL="230188" indent="-230188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925" indent="-227013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9538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85950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54275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Almost 20 years designing, developing, maintain and supporting automation systems</a:t>
            </a:r>
          </a:p>
          <a:p>
            <a:r>
              <a:rPr lang="en-US" sz="2800"/>
              <a:t>Application performance testing</a:t>
            </a:r>
          </a:p>
          <a:p>
            <a:r>
              <a:rPr lang="en-US" sz="2800"/>
              <a:t>Application security testing (</a:t>
            </a:r>
            <a:r>
              <a:rPr lang="en-US" sz="2800">
                <a:hlinkClick r:id="rId3"/>
              </a:rPr>
              <a:t>OWASP Top 10</a:t>
            </a:r>
            <a:r>
              <a:rPr lang="en-US" sz="2800"/>
              <a:t>)</a:t>
            </a:r>
          </a:p>
          <a:p>
            <a:r>
              <a:rPr lang="en-US" sz="2800"/>
              <a:t>Automated web testing</a:t>
            </a:r>
          </a:p>
          <a:p>
            <a:r>
              <a:rPr lang="en-US" sz="2800"/>
              <a:t>Build &amp; test automation framework development and evolution utilizing Python, Jenkins, Docker and Amazon Web Services</a:t>
            </a:r>
          </a:p>
        </p:txBody>
      </p:sp>
    </p:spTree>
    <p:extLst>
      <p:ext uri="{BB962C8B-B14F-4D97-AF65-F5344CB8AC3E}">
        <p14:creationId xmlns:p14="http://schemas.microsoft.com/office/powerpoint/2010/main" val="403295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71547" y="1059960"/>
            <a:ext cx="834653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defTabSz="1219170">
              <a:defRPr/>
            </a:pPr>
            <a:endParaRPr lang="en-US" sz="2400" kern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Scott Mills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While not automating…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0F122D-490B-4FD4-AF29-C5DA1ADBED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658" y="1912902"/>
            <a:ext cx="2769514" cy="4160215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  <a:effectLst/>
        </p:spPr>
      </p:pic>
      <p:pic>
        <p:nvPicPr>
          <p:cNvPr id="1028" name="Picture 4" descr="https://lh3.googleusercontent.com/O9b5AzVp1wc2FgW81qGSNBZN_xBCj-7CaSE5nb1qco_rTgO_IHmk9tu1B3lWVNwXotGKuw5-pgtFH3tYtRazIZMRrgF2LQcaPBZwJ46pEU5MBdtP_HMW-T5dkR0pD2NUwyxx0ZD4DuobG10eyi_aTdqlcWRn0BpTJwu2dFfkgvjKv1YkmIwyaF7ecM4At0CnuIXsZi29PlU0tii0NcoJpaNg7eSWXhXSle6ZFdzFKJs1Nvs1HzZvJz3lrKXc0lc9hWdOeDWQ_24-2IgY-Q_V9aVuJAz36JlTUAhpeXZajW5HpoJaeF1J37JGrtDEfgMaZtLsHtDyFxapLezBZcy44oSxqQvrAKZNtUpH4YQqgfvDjd3qf9GD93MBgYRDKcFr1JxUs8DIVJ1QGvP6ZR1FmMwGjusAtVPCaigGSUxHnfpcBMRO1Kb8L-vpVyIjm7qYl1Nrm-a4ZS1JRgmJG2m1nFte1wkJW-7tH1OEZsCnrgBj5-D0L4_tOqKckcfq3JGPUVbnXYfoRpaxGtLj0TuKAfYsHdUpxXvUPwmoBGjMyLa2u2_wi9dfJauDq4qRhBihF1NQ3Aus2iiq-67wyM2NzDvPyoXtMNyPRGgAtU0CeDpaHubs5askqEhuQzXOBKc=w1094-h821-no">
            <a:extLst>
              <a:ext uri="{FF2B5EF4-FFF2-40B4-BE49-F238E27FC236}">
                <a16:creationId xmlns:a16="http://schemas.microsoft.com/office/drawing/2014/main" id="{F807FB4F-048A-495A-ACE2-5928908CA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546" y="1894246"/>
            <a:ext cx="5589513" cy="418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57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571547" y="1059960"/>
            <a:ext cx="834653" cy="461665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defTabSz="1219170">
              <a:defRPr/>
            </a:pPr>
            <a:endParaRPr lang="en-US" sz="2400" kern="0">
              <a:solidFill>
                <a:prstClr val="black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Andrei Juc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Technical background</a:t>
            </a:r>
          </a:p>
        </p:txBody>
      </p:sp>
      <p:sp>
        <p:nvSpPr>
          <p:cNvPr id="18" name="Text Placeholder 6"/>
          <p:cNvSpPr txBox="1">
            <a:spLocks/>
          </p:cNvSpPr>
          <p:nvPr/>
        </p:nvSpPr>
        <p:spPr>
          <a:xfrm>
            <a:off x="770200" y="1965325"/>
            <a:ext cx="10661651" cy="41560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230188" indent="-230188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6925" indent="-227013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9538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85950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54275" indent="-228600" algn="l" defTabSz="914400" rtl="0" eaLnBrk="1" latinLnBrk="0" hangingPunct="1">
              <a:lnSpc>
                <a:spcPct val="125000"/>
              </a:lnSpc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9870" indent="-229870"/>
            <a:r>
              <a:rPr lang="en-US" sz="2800"/>
              <a:t>Automation framework developer</a:t>
            </a:r>
          </a:p>
          <a:p>
            <a:pPr marL="229870" indent="-229870"/>
            <a:r>
              <a:rPr lang="en-US" sz="2800"/>
              <a:t>VM to Docker migration</a:t>
            </a:r>
          </a:p>
          <a:p>
            <a:pPr marL="229870" indent="-229870"/>
            <a:r>
              <a:rPr lang="en-US" sz="2800"/>
              <a:t>Amazon Web Services migration</a:t>
            </a:r>
          </a:p>
          <a:p>
            <a:pPr marL="229870" indent="-229870"/>
            <a:r>
              <a:rPr lang="en-US" sz="2800"/>
              <a:t>Troubleshooting enthusiast</a:t>
            </a:r>
          </a:p>
          <a:p>
            <a:pPr marL="229870" indent="-229870"/>
            <a:r>
              <a:rPr lang="en-US" sz="2800"/>
              <a:t>Innovator </a:t>
            </a:r>
          </a:p>
          <a:p>
            <a:pPr marL="229870" indent="-229870"/>
            <a:endParaRPr lang="en-US" sz="2800"/>
          </a:p>
          <a:p>
            <a:pPr marL="229870" indent="-229870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9365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theme/theme1.xml><?xml version="1.0" encoding="utf-8"?>
<a:theme xmlns:a="http://schemas.openxmlformats.org/drawingml/2006/main" name="RW 2018 - v1">
  <a:themeElements>
    <a:clrScheme name="Rogue Wave Color Palette">
      <a:dk1>
        <a:sysClr val="windowText" lastClr="000000"/>
      </a:dk1>
      <a:lt1>
        <a:sysClr val="window" lastClr="FFFFFF"/>
      </a:lt1>
      <a:dk2>
        <a:srgbClr val="266092"/>
      </a:dk2>
      <a:lt2>
        <a:srgbClr val="F2F2F2"/>
      </a:lt2>
      <a:accent1>
        <a:srgbClr val="288DC1"/>
      </a:accent1>
      <a:accent2>
        <a:srgbClr val="9FB54E"/>
      </a:accent2>
      <a:accent3>
        <a:srgbClr val="00687C"/>
      </a:accent3>
      <a:accent4>
        <a:srgbClr val="5293AD"/>
      </a:accent4>
      <a:accent5>
        <a:srgbClr val="4D6626"/>
      </a:accent5>
      <a:accent6>
        <a:srgbClr val="2964CC"/>
      </a:accent6>
      <a:hlink>
        <a:srgbClr val="002B49"/>
      </a:hlink>
      <a:folHlink>
        <a:srgbClr val="282828"/>
      </a:folHlink>
    </a:clrScheme>
    <a:fontScheme name="RogueWave">
      <a:majorFont>
        <a:latin typeface="Source Sans Pro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RW 2018 - v1">
  <a:themeElements>
    <a:clrScheme name="Rogue Wave Color Palette">
      <a:dk1>
        <a:sysClr val="windowText" lastClr="000000"/>
      </a:dk1>
      <a:lt1>
        <a:sysClr val="window" lastClr="FFFFFF"/>
      </a:lt1>
      <a:dk2>
        <a:srgbClr val="266092"/>
      </a:dk2>
      <a:lt2>
        <a:srgbClr val="F2F2F2"/>
      </a:lt2>
      <a:accent1>
        <a:srgbClr val="288DC1"/>
      </a:accent1>
      <a:accent2>
        <a:srgbClr val="9FB54E"/>
      </a:accent2>
      <a:accent3>
        <a:srgbClr val="00687C"/>
      </a:accent3>
      <a:accent4>
        <a:srgbClr val="5293AD"/>
      </a:accent4>
      <a:accent5>
        <a:srgbClr val="4D6626"/>
      </a:accent5>
      <a:accent6>
        <a:srgbClr val="2964CC"/>
      </a:accent6>
      <a:hlink>
        <a:srgbClr val="002B49"/>
      </a:hlink>
      <a:folHlink>
        <a:srgbClr val="282828"/>
      </a:folHlink>
    </a:clrScheme>
    <a:fontScheme name="RogueWave">
      <a:majorFont>
        <a:latin typeface="Source Sans Pro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1029</TotalTime>
  <Words>2359</Words>
  <Application>Microsoft Office PowerPoint</Application>
  <PresentationFormat>Widescreen</PresentationFormat>
  <Paragraphs>395</Paragraphs>
  <Slides>65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Arial</vt:lpstr>
      <vt:lpstr>Calibri</vt:lpstr>
      <vt:lpstr>Consolas</vt:lpstr>
      <vt:lpstr>Open Sans</vt:lpstr>
      <vt:lpstr>Open Sans Semibold</vt:lpstr>
      <vt:lpstr>Source Sans Pro Semibold</vt:lpstr>
      <vt:lpstr>Wingdings</vt:lpstr>
      <vt:lpstr>RW 2018 - v1</vt:lpstr>
      <vt:lpstr>1_RW 2018 - v1</vt:lpstr>
      <vt:lpstr>PowerPoint Presentation</vt:lpstr>
      <vt:lpstr>Agenda</vt:lpstr>
      <vt:lpstr>What is covered in this tutorial?</vt:lpstr>
      <vt:lpstr>What will you take away from this session?</vt:lpstr>
      <vt:lpstr>About us</vt:lpstr>
      <vt:lpstr>PowerPoint Presentation</vt:lpstr>
      <vt:lpstr>Scott Mills</vt:lpstr>
      <vt:lpstr>Scott Mills</vt:lpstr>
      <vt:lpstr>Andrei Juc</vt:lpstr>
      <vt:lpstr>Andrei Juc</vt:lpstr>
      <vt:lpstr>About Rogue Wave Software</vt:lpstr>
      <vt:lpstr>PowerPoint Presentation</vt:lpstr>
      <vt:lpstr>Rogue Wave Customers</vt:lpstr>
      <vt:lpstr>PowerPoint Presentation</vt:lpstr>
      <vt:lpstr>About Docker</vt:lpstr>
      <vt:lpstr>About Docker</vt:lpstr>
      <vt:lpstr>About Docker</vt:lpstr>
      <vt:lpstr>About Docker</vt:lpstr>
      <vt:lpstr>About Docker</vt:lpstr>
      <vt:lpstr>About Docker</vt:lpstr>
      <vt:lpstr>About Docker</vt:lpstr>
      <vt:lpstr>About Docker</vt:lpstr>
      <vt:lpstr>About Docker</vt:lpstr>
      <vt:lpstr>About Docker</vt:lpstr>
      <vt:lpstr>About Docker</vt:lpstr>
      <vt:lpstr>About Docker</vt:lpstr>
      <vt:lpstr>About Docker</vt:lpstr>
      <vt:lpstr>The First Exercise</vt:lpstr>
      <vt:lpstr>Our first Dockerfile</vt:lpstr>
      <vt:lpstr>Dockerfile interactions</vt:lpstr>
      <vt:lpstr>Container interactions (docker run)</vt:lpstr>
      <vt:lpstr>Container interactions (docker run)</vt:lpstr>
      <vt:lpstr>Container interactions (docker run)</vt:lpstr>
      <vt:lpstr>Image Interactions</vt:lpstr>
      <vt:lpstr>Forgot something?</vt:lpstr>
      <vt:lpstr>Docker Volumes</vt:lpstr>
      <vt:lpstr>Docker Volumes</vt:lpstr>
      <vt:lpstr>Docker Volumes</vt:lpstr>
      <vt:lpstr>Docker Volumes</vt:lpstr>
      <vt:lpstr>Docker Volumes</vt:lpstr>
      <vt:lpstr>Putting it all together!</vt:lpstr>
      <vt:lpstr>Setting up an automation environment </vt:lpstr>
      <vt:lpstr>Jenkins getting ready</vt:lpstr>
      <vt:lpstr>Unlocking Jenkins</vt:lpstr>
      <vt:lpstr>Customize Jenkins</vt:lpstr>
      <vt:lpstr>Customize Jenkins</vt:lpstr>
      <vt:lpstr>Creating our first Admin user</vt:lpstr>
      <vt:lpstr>Instance configuration</vt:lpstr>
      <vt:lpstr>Jenkins is ready!</vt:lpstr>
      <vt:lpstr>Adding a Jenkins node</vt:lpstr>
      <vt:lpstr>PowerPoint Presentation</vt:lpstr>
      <vt:lpstr>PowerPoint Presentation</vt:lpstr>
      <vt:lpstr>Adding a Jenkins node</vt:lpstr>
      <vt:lpstr>PowerPoint Presentation</vt:lpstr>
      <vt:lpstr>Automating image building</vt:lpstr>
      <vt:lpstr>Tips and Tricks</vt:lpstr>
      <vt:lpstr>Docker inspect</vt:lpstr>
      <vt:lpstr>Docker cleanup</vt:lpstr>
      <vt:lpstr>Docker registry</vt:lpstr>
      <vt:lpstr>Docker host storage</vt:lpstr>
      <vt:lpstr>Docker compose</vt:lpstr>
      <vt:lpstr>Copying files to and from containers</vt:lpstr>
      <vt:lpstr>Closing Thoughts</vt:lpstr>
      <vt:lpstr>Contact Us!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Andrei Juc</dc:creator>
  <cp:lastModifiedBy>Andrei Juc</cp:lastModifiedBy>
  <cp:revision>5</cp:revision>
  <dcterms:created xsi:type="dcterms:W3CDTF">2013-07-15T20:26:40Z</dcterms:created>
  <dcterms:modified xsi:type="dcterms:W3CDTF">2018-10-15T15:35:14Z</dcterms:modified>
</cp:coreProperties>
</file>